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Montserrat" pitchFamily="2" charset="77"/>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84"/>
    <p:restoredTop sz="94610"/>
  </p:normalViewPr>
  <p:slideViewPr>
    <p:cSldViewPr snapToGrid="0" snapToObjects="1">
      <p:cViewPr varScale="1">
        <p:scale>
          <a:sx n="98" d="100"/>
          <a:sy n="98" d="100"/>
        </p:scale>
        <p:origin x="3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41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9584" y="653245"/>
            <a:ext cx="7717631" cy="2775347"/>
          </a:xfrm>
          <a:prstGeom prst="rect">
            <a:avLst/>
          </a:prstGeom>
          <a:noFill/>
          <a:ln/>
        </p:spPr>
        <p:txBody>
          <a:bodyPr wrap="square" lIns="0" tIns="0" rIns="0" bIns="0" rtlCol="0" anchor="t"/>
          <a:lstStyle/>
          <a:p>
            <a:pPr marL="0" indent="0">
              <a:buNone/>
            </a:pPr>
            <a:r>
              <a:rPr lang="en-US" sz="6000" b="1" dirty="0">
                <a:solidFill>
                  <a:srgbClr val="7068F4"/>
                </a:solidFill>
                <a:latin typeface="Barlow Bold" pitchFamily="34" charset="0"/>
                <a:ea typeface="Barlow Bold" pitchFamily="34" charset="-122"/>
                <a:cs typeface="Barlow Bold" pitchFamily="34" charset="-120"/>
              </a:rPr>
              <a:t>Mastering Regular Expressions: A Comprehensive Guide</a:t>
            </a:r>
            <a:endParaRPr lang="en-US" sz="6000" dirty="0"/>
          </a:p>
        </p:txBody>
      </p:sp>
      <p:sp>
        <p:nvSpPr>
          <p:cNvPr id="4" name="Text 1"/>
          <p:cNvSpPr/>
          <p:nvPr/>
        </p:nvSpPr>
        <p:spPr>
          <a:xfrm>
            <a:off x="6199584" y="3503269"/>
            <a:ext cx="7717631" cy="1304449"/>
          </a:xfrm>
          <a:prstGeom prst="rect">
            <a:avLst/>
          </a:prstGeom>
          <a:noFill/>
          <a:ln/>
        </p:spPr>
        <p:txBody>
          <a:bodyPr wrap="square" lIns="0" tIns="0" rIns="0" bIns="0" rtlCol="0" anchor="t"/>
          <a:lstStyle/>
          <a:p>
            <a:pPr marL="0" indent="0">
              <a:lnSpc>
                <a:spcPts val="2550"/>
              </a:lnSpc>
              <a:buNone/>
            </a:pPr>
            <a:r>
              <a:rPr lang="en-US" dirty="0">
                <a:solidFill>
                  <a:srgbClr val="272525"/>
                </a:solidFill>
                <a:latin typeface="Montserrat" pitchFamily="34" charset="0"/>
                <a:ea typeface="Montserrat" pitchFamily="34" charset="-122"/>
                <a:cs typeface="Montserrat" pitchFamily="34" charset="-120"/>
              </a:rPr>
              <a:t>Welcome to the world of Regular Expressions (Regex), a powerful tool for pattern matching and text manipulation. This comprehensive guide will take you from the basics to advanced concepts, empowering you to harness the full potential of regex in your programming journey.</a:t>
            </a:r>
            <a:endParaRPr lang="en-US" dirty="0"/>
          </a:p>
        </p:txBody>
      </p:sp>
      <p:sp>
        <p:nvSpPr>
          <p:cNvPr id="5" name="Text 2"/>
          <p:cNvSpPr/>
          <p:nvPr/>
        </p:nvSpPr>
        <p:spPr>
          <a:xfrm>
            <a:off x="6199584" y="5270016"/>
            <a:ext cx="7717631" cy="1304449"/>
          </a:xfrm>
          <a:prstGeom prst="rect">
            <a:avLst/>
          </a:prstGeom>
          <a:noFill/>
          <a:ln/>
        </p:spPr>
        <p:txBody>
          <a:bodyPr wrap="square" lIns="0" tIns="0" rIns="0" bIns="0" rtlCol="0" anchor="t"/>
          <a:lstStyle/>
          <a:p>
            <a:pPr marL="0" indent="0">
              <a:lnSpc>
                <a:spcPts val="2550"/>
              </a:lnSpc>
              <a:buNone/>
            </a:pPr>
            <a:r>
              <a:rPr lang="en-US" dirty="0">
                <a:solidFill>
                  <a:srgbClr val="272525"/>
                </a:solidFill>
                <a:latin typeface="Montserrat" pitchFamily="34" charset="0"/>
                <a:ea typeface="Montserrat" pitchFamily="34" charset="-122"/>
                <a:cs typeface="Montserrat" pitchFamily="34" charset="-120"/>
              </a:rPr>
              <a:t>Whether you're a beginner looking to understand the fundamentals or an intermediate programmer aiming to refine your skills, this presentation will provide you with the knowledge and practical examples you need to become proficient in regex.</a:t>
            </a:r>
            <a:endParaRPr lang="en-US" dirty="0"/>
          </a:p>
        </p:txBody>
      </p:sp>
      <p:sp>
        <p:nvSpPr>
          <p:cNvPr id="6" name="Shape 3"/>
          <p:cNvSpPr/>
          <p:nvPr/>
        </p:nvSpPr>
        <p:spPr>
          <a:xfrm>
            <a:off x="6199584" y="7025759"/>
            <a:ext cx="325993" cy="325993"/>
          </a:xfrm>
          <a:prstGeom prst="roundRect">
            <a:avLst>
              <a:gd name="adj" fmla="val 28046877"/>
            </a:avLst>
          </a:prstGeom>
          <a:noFill/>
          <a:ln w="7620">
            <a:solidFill>
              <a:srgbClr val="FFFFFF"/>
            </a:solidFill>
            <a:prstDash val="solid"/>
          </a:ln>
        </p:spPr>
        <p:txBody>
          <a:bodyPr/>
          <a:lstStyle/>
          <a:p>
            <a:endParaRPr lang="en-US"/>
          </a:p>
        </p:txBody>
      </p:sp>
      <p:pic>
        <p:nvPicPr>
          <p:cNvPr id="7" name="Image 1" descr="preencoded.png"/>
          <p:cNvPicPr>
            <a:picLocks noChangeAspect="1"/>
          </p:cNvPicPr>
          <p:nvPr/>
        </p:nvPicPr>
        <p:blipFill>
          <a:blip r:embed="rId4"/>
          <a:stretch>
            <a:fillRect/>
          </a:stretch>
        </p:blipFill>
        <p:spPr>
          <a:xfrm>
            <a:off x="6199584" y="7059624"/>
            <a:ext cx="310753" cy="310753"/>
          </a:xfrm>
          <a:prstGeom prst="rect">
            <a:avLst/>
          </a:prstGeom>
        </p:spPr>
      </p:pic>
      <p:sp>
        <p:nvSpPr>
          <p:cNvPr id="8" name="Text 4"/>
          <p:cNvSpPr/>
          <p:nvPr/>
        </p:nvSpPr>
        <p:spPr>
          <a:xfrm>
            <a:off x="6619756" y="7036764"/>
            <a:ext cx="2355056" cy="356711"/>
          </a:xfrm>
          <a:prstGeom prst="rect">
            <a:avLst/>
          </a:prstGeom>
          <a:noFill/>
          <a:ln/>
        </p:spPr>
        <p:txBody>
          <a:bodyPr wrap="none" lIns="0" tIns="0" rIns="0" bIns="0" rtlCol="0" anchor="t"/>
          <a:lstStyle/>
          <a:p>
            <a:pPr marL="0" indent="0" algn="l">
              <a:lnSpc>
                <a:spcPts val="2800"/>
              </a:lnSpc>
              <a:buNone/>
            </a:pPr>
            <a:r>
              <a:rPr lang="en-US" sz="2400" b="1" dirty="0">
                <a:solidFill>
                  <a:srgbClr val="272525"/>
                </a:solidFill>
                <a:latin typeface="Montserrat Bold" pitchFamily="34" charset="0"/>
                <a:ea typeface="Montserrat Bold" pitchFamily="34" charset="-122"/>
                <a:cs typeface="Montserrat Bold" pitchFamily="34" charset="-120"/>
              </a:rPr>
              <a:t>by Dr. Tri Basuki Kurniawan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43307" y="706755"/>
            <a:ext cx="5589032" cy="698540"/>
          </a:xfrm>
          <a:prstGeom prst="rect">
            <a:avLst/>
          </a:prstGeom>
          <a:noFill/>
          <a:ln/>
        </p:spPr>
        <p:txBody>
          <a:bodyPr wrap="none" lIns="0" tIns="0" rIns="0" bIns="0" rtlCol="0" anchor="t"/>
          <a:lstStyle/>
          <a:p>
            <a:pPr marL="0" indent="0">
              <a:lnSpc>
                <a:spcPts val="5500"/>
              </a:lnSpc>
              <a:buNone/>
            </a:pPr>
            <a:r>
              <a:rPr lang="en-US" sz="4000" b="1" dirty="0">
                <a:solidFill>
                  <a:srgbClr val="7068F4"/>
                </a:solidFill>
                <a:latin typeface="Barlow Bold" pitchFamily="34" charset="0"/>
                <a:ea typeface="Barlow Bold" pitchFamily="34" charset="-122"/>
                <a:cs typeface="Barlow Bold" pitchFamily="34" charset="-120"/>
              </a:rPr>
              <a:t>Non-Capturing Groups</a:t>
            </a:r>
            <a:endParaRPr lang="en-US" sz="4000" dirty="0"/>
          </a:p>
        </p:txBody>
      </p:sp>
      <p:pic>
        <p:nvPicPr>
          <p:cNvPr id="3" name="Image 0" descr="preencoded.png"/>
          <p:cNvPicPr>
            <a:picLocks noChangeAspect="1"/>
          </p:cNvPicPr>
          <p:nvPr/>
        </p:nvPicPr>
        <p:blipFill>
          <a:blip r:embed="rId3"/>
          <a:stretch>
            <a:fillRect/>
          </a:stretch>
        </p:blipFill>
        <p:spPr>
          <a:xfrm>
            <a:off x="743307" y="1566683"/>
            <a:ext cx="3047048" cy="1883212"/>
          </a:xfrm>
          <a:prstGeom prst="rect">
            <a:avLst/>
          </a:prstGeom>
        </p:spPr>
      </p:pic>
      <p:sp>
        <p:nvSpPr>
          <p:cNvPr id="4" name="Text 1"/>
          <p:cNvSpPr/>
          <p:nvPr/>
        </p:nvSpPr>
        <p:spPr>
          <a:xfrm>
            <a:off x="743307" y="3604520"/>
            <a:ext cx="3047048" cy="698421"/>
          </a:xfrm>
          <a:prstGeom prst="rect">
            <a:avLst/>
          </a:prstGeom>
          <a:noFill/>
          <a:ln/>
        </p:spPr>
        <p:txBody>
          <a:bodyPr wrap="square" lIns="0" tIns="0" rIns="0" bIns="0" rtlCol="0" anchor="t"/>
          <a:lstStyle/>
          <a:p>
            <a:pPr marL="0" indent="0" algn="l">
              <a:lnSpc>
                <a:spcPts val="2750"/>
              </a:lnSpc>
              <a:buNone/>
            </a:pPr>
            <a:r>
              <a:rPr lang="en-US" sz="2400" b="1" dirty="0">
                <a:solidFill>
                  <a:srgbClr val="272525"/>
                </a:solidFill>
                <a:latin typeface="Barlow Bold" pitchFamily="34" charset="0"/>
                <a:ea typeface="Barlow Bold" pitchFamily="34" charset="-122"/>
                <a:cs typeface="Barlow Bold" pitchFamily="34" charset="-120"/>
              </a:rPr>
              <a:t>Grouping Without Capturing</a:t>
            </a:r>
            <a:endParaRPr lang="en-US" sz="2400" dirty="0"/>
          </a:p>
        </p:txBody>
      </p:sp>
      <p:sp>
        <p:nvSpPr>
          <p:cNvPr id="5" name="Text 2"/>
          <p:cNvSpPr/>
          <p:nvPr/>
        </p:nvSpPr>
        <p:spPr>
          <a:xfrm>
            <a:off x="743307" y="4430337"/>
            <a:ext cx="3047048" cy="2718435"/>
          </a:xfrm>
          <a:prstGeom prst="rect">
            <a:avLst/>
          </a:prstGeom>
          <a:noFill/>
          <a:ln/>
        </p:spPr>
        <p:txBody>
          <a:bodyPr wrap="square" lIns="0" tIns="0" rIns="0" bIns="0" rtlCol="0" anchor="t"/>
          <a:lstStyle/>
          <a:p>
            <a:pPr marL="0" indent="0" algn="l">
              <a:lnSpc>
                <a:spcPts val="2650"/>
              </a:lnSpc>
              <a:buNone/>
            </a:pPr>
            <a:r>
              <a:rPr lang="en-US" dirty="0">
                <a:solidFill>
                  <a:srgbClr val="272525"/>
                </a:solidFill>
                <a:latin typeface="Montserrat" pitchFamily="34" charset="0"/>
                <a:ea typeface="Montserrat" pitchFamily="34" charset="-122"/>
                <a:cs typeface="Montserrat" pitchFamily="34" charset="-120"/>
              </a:rPr>
              <a:t>While capturing groups are useful, sometimes you need to group characters without creating a capture. Non-capturing groups provide this grouping functionality without the memory overhead of capturing.</a:t>
            </a:r>
            <a:endParaRPr lang="en-US" dirty="0"/>
          </a:p>
        </p:txBody>
      </p:sp>
      <p:pic>
        <p:nvPicPr>
          <p:cNvPr id="6" name="Image 1" descr="preencoded.png"/>
          <p:cNvPicPr>
            <a:picLocks noChangeAspect="1"/>
          </p:cNvPicPr>
          <p:nvPr/>
        </p:nvPicPr>
        <p:blipFill>
          <a:blip r:embed="rId4"/>
          <a:stretch>
            <a:fillRect/>
          </a:stretch>
        </p:blipFill>
        <p:spPr>
          <a:xfrm>
            <a:off x="4108847" y="1566683"/>
            <a:ext cx="3047048" cy="1883212"/>
          </a:xfrm>
          <a:prstGeom prst="rect">
            <a:avLst/>
          </a:prstGeom>
        </p:spPr>
      </p:pic>
      <p:sp>
        <p:nvSpPr>
          <p:cNvPr id="7" name="Text 3"/>
          <p:cNvSpPr/>
          <p:nvPr/>
        </p:nvSpPr>
        <p:spPr>
          <a:xfrm>
            <a:off x="4108847" y="3953731"/>
            <a:ext cx="2794516" cy="349210"/>
          </a:xfrm>
          <a:prstGeom prst="rect">
            <a:avLst/>
          </a:prstGeom>
          <a:noFill/>
          <a:ln/>
        </p:spPr>
        <p:txBody>
          <a:bodyPr wrap="none" lIns="0" tIns="0" rIns="0" bIns="0" rtlCol="0" anchor="t"/>
          <a:lstStyle/>
          <a:p>
            <a:pPr marL="0" indent="0" algn="l">
              <a:lnSpc>
                <a:spcPts val="2750"/>
              </a:lnSpc>
              <a:buNone/>
            </a:pPr>
            <a:r>
              <a:rPr lang="en-US" sz="2400" b="1" dirty="0">
                <a:solidFill>
                  <a:srgbClr val="272525"/>
                </a:solidFill>
                <a:latin typeface="Barlow Bold" pitchFamily="34" charset="0"/>
                <a:ea typeface="Barlow Bold" pitchFamily="34" charset="-122"/>
                <a:cs typeface="Barlow Bold" pitchFamily="34" charset="-120"/>
              </a:rPr>
              <a:t>Syntax</a:t>
            </a:r>
            <a:endParaRPr lang="en-US" sz="2400" dirty="0"/>
          </a:p>
        </p:txBody>
      </p:sp>
      <p:sp>
        <p:nvSpPr>
          <p:cNvPr id="8" name="Text 4"/>
          <p:cNvSpPr/>
          <p:nvPr/>
        </p:nvSpPr>
        <p:spPr>
          <a:xfrm>
            <a:off x="4108847" y="4430337"/>
            <a:ext cx="3047048" cy="1699022"/>
          </a:xfrm>
          <a:prstGeom prst="rect">
            <a:avLst/>
          </a:prstGeom>
          <a:noFill/>
          <a:ln/>
        </p:spPr>
        <p:txBody>
          <a:bodyPr wrap="square" lIns="0" tIns="0" rIns="0" bIns="0" rtlCol="0" anchor="t"/>
          <a:lstStyle/>
          <a:p>
            <a:pPr marL="0" indent="0" algn="l">
              <a:lnSpc>
                <a:spcPts val="2650"/>
              </a:lnSpc>
              <a:buNone/>
            </a:pPr>
            <a:r>
              <a:rPr lang="en-US" dirty="0">
                <a:solidFill>
                  <a:srgbClr val="272525"/>
                </a:solidFill>
                <a:latin typeface="Montserrat" pitchFamily="34" charset="0"/>
                <a:ea typeface="Montserrat" pitchFamily="34" charset="-122"/>
                <a:cs typeface="Montserrat" pitchFamily="34" charset="-120"/>
              </a:rPr>
              <a:t>Non-capturing groups are denoted by (?:pattern). The ?: at the beginning of the group indicates that it should not be captured.</a:t>
            </a:r>
            <a:endParaRPr lang="en-US" dirty="0"/>
          </a:p>
        </p:txBody>
      </p:sp>
      <p:pic>
        <p:nvPicPr>
          <p:cNvPr id="9" name="Image 2" descr="preencoded.png"/>
          <p:cNvPicPr>
            <a:picLocks noChangeAspect="1"/>
          </p:cNvPicPr>
          <p:nvPr/>
        </p:nvPicPr>
        <p:blipFill>
          <a:blip r:embed="rId5"/>
          <a:stretch>
            <a:fillRect/>
          </a:stretch>
        </p:blipFill>
        <p:spPr>
          <a:xfrm>
            <a:off x="7474387" y="1566683"/>
            <a:ext cx="3047048" cy="1883212"/>
          </a:xfrm>
          <a:prstGeom prst="rect">
            <a:avLst/>
          </a:prstGeom>
        </p:spPr>
      </p:pic>
      <p:sp>
        <p:nvSpPr>
          <p:cNvPr id="10" name="Text 5"/>
          <p:cNvSpPr/>
          <p:nvPr/>
        </p:nvSpPr>
        <p:spPr>
          <a:xfrm>
            <a:off x="7474387" y="3953731"/>
            <a:ext cx="2794516" cy="349210"/>
          </a:xfrm>
          <a:prstGeom prst="rect">
            <a:avLst/>
          </a:prstGeom>
          <a:noFill/>
          <a:ln/>
        </p:spPr>
        <p:txBody>
          <a:bodyPr wrap="none" lIns="0" tIns="0" rIns="0" bIns="0" rtlCol="0" anchor="t"/>
          <a:lstStyle/>
          <a:p>
            <a:pPr marL="0" indent="0" algn="l">
              <a:lnSpc>
                <a:spcPts val="2750"/>
              </a:lnSpc>
              <a:buNone/>
            </a:pPr>
            <a:r>
              <a:rPr lang="en-US" sz="2400" b="1" dirty="0">
                <a:solidFill>
                  <a:srgbClr val="272525"/>
                </a:solidFill>
                <a:latin typeface="Barlow Bold" pitchFamily="34" charset="0"/>
                <a:ea typeface="Barlow Bold" pitchFamily="34" charset="-122"/>
                <a:cs typeface="Barlow Bold" pitchFamily="34" charset="-120"/>
              </a:rPr>
              <a:t>Performance Boost</a:t>
            </a:r>
            <a:endParaRPr lang="en-US" sz="2400" dirty="0"/>
          </a:p>
        </p:txBody>
      </p:sp>
      <p:sp>
        <p:nvSpPr>
          <p:cNvPr id="11" name="Text 6"/>
          <p:cNvSpPr/>
          <p:nvPr/>
        </p:nvSpPr>
        <p:spPr>
          <a:xfrm>
            <a:off x="7474387" y="4430337"/>
            <a:ext cx="3047048" cy="1699022"/>
          </a:xfrm>
          <a:prstGeom prst="rect">
            <a:avLst/>
          </a:prstGeom>
          <a:noFill/>
          <a:ln/>
        </p:spPr>
        <p:txBody>
          <a:bodyPr wrap="square" lIns="0" tIns="0" rIns="0" bIns="0" rtlCol="0" anchor="t"/>
          <a:lstStyle/>
          <a:p>
            <a:pPr marL="0" indent="0" algn="l">
              <a:lnSpc>
                <a:spcPts val="2650"/>
              </a:lnSpc>
              <a:buNone/>
            </a:pPr>
            <a:r>
              <a:rPr lang="en-US" dirty="0">
                <a:solidFill>
                  <a:srgbClr val="272525"/>
                </a:solidFill>
                <a:latin typeface="Montserrat" pitchFamily="34" charset="0"/>
                <a:ea typeface="Montserrat" pitchFamily="34" charset="-122"/>
                <a:cs typeface="Montserrat" pitchFamily="34" charset="-120"/>
              </a:rPr>
              <a:t>Non-capturing groups can improve performance in complex regex patterns, especially when dealing with large amounts of text.</a:t>
            </a:r>
            <a:endParaRPr lang="en-US" dirty="0"/>
          </a:p>
        </p:txBody>
      </p:sp>
      <p:pic>
        <p:nvPicPr>
          <p:cNvPr id="12" name="Image 3" descr="preencoded.png"/>
          <p:cNvPicPr>
            <a:picLocks noChangeAspect="1"/>
          </p:cNvPicPr>
          <p:nvPr/>
        </p:nvPicPr>
        <p:blipFill>
          <a:blip r:embed="rId6"/>
          <a:stretch>
            <a:fillRect/>
          </a:stretch>
        </p:blipFill>
        <p:spPr>
          <a:xfrm>
            <a:off x="10839926" y="1566683"/>
            <a:ext cx="3047167" cy="1883212"/>
          </a:xfrm>
          <a:prstGeom prst="rect">
            <a:avLst/>
          </a:prstGeom>
        </p:spPr>
      </p:pic>
      <p:sp>
        <p:nvSpPr>
          <p:cNvPr id="13" name="Text 7"/>
          <p:cNvSpPr/>
          <p:nvPr/>
        </p:nvSpPr>
        <p:spPr>
          <a:xfrm>
            <a:off x="10839926" y="3604520"/>
            <a:ext cx="3047167" cy="698421"/>
          </a:xfrm>
          <a:prstGeom prst="rect">
            <a:avLst/>
          </a:prstGeom>
          <a:noFill/>
          <a:ln/>
        </p:spPr>
        <p:txBody>
          <a:bodyPr wrap="square" lIns="0" tIns="0" rIns="0" bIns="0" rtlCol="0" anchor="t"/>
          <a:lstStyle/>
          <a:p>
            <a:pPr marL="0" indent="0" algn="l">
              <a:lnSpc>
                <a:spcPts val="2750"/>
              </a:lnSpc>
              <a:buNone/>
            </a:pPr>
            <a:r>
              <a:rPr lang="en-US" sz="2400" b="1" dirty="0">
                <a:solidFill>
                  <a:srgbClr val="272525"/>
                </a:solidFill>
                <a:latin typeface="Barlow Bold" pitchFamily="34" charset="0"/>
                <a:ea typeface="Barlow Bold" pitchFamily="34" charset="-122"/>
                <a:cs typeface="Barlow Bold" pitchFamily="34" charset="-120"/>
              </a:rPr>
              <a:t>Readability and Organization</a:t>
            </a:r>
            <a:endParaRPr lang="en-US" sz="2400" dirty="0"/>
          </a:p>
        </p:txBody>
      </p:sp>
      <p:sp>
        <p:nvSpPr>
          <p:cNvPr id="14" name="Text 8"/>
          <p:cNvSpPr/>
          <p:nvPr/>
        </p:nvSpPr>
        <p:spPr>
          <a:xfrm>
            <a:off x="10839926" y="4430337"/>
            <a:ext cx="3047167" cy="2038826"/>
          </a:xfrm>
          <a:prstGeom prst="rect">
            <a:avLst/>
          </a:prstGeom>
          <a:noFill/>
          <a:ln/>
        </p:spPr>
        <p:txBody>
          <a:bodyPr wrap="square" lIns="0" tIns="0" rIns="0" bIns="0" rtlCol="0" anchor="t"/>
          <a:lstStyle/>
          <a:p>
            <a:pPr marL="0" indent="0" algn="l">
              <a:lnSpc>
                <a:spcPts val="2650"/>
              </a:lnSpc>
              <a:buNone/>
            </a:pPr>
            <a:r>
              <a:rPr lang="en-US" dirty="0">
                <a:solidFill>
                  <a:srgbClr val="272525"/>
                </a:solidFill>
                <a:latin typeface="Montserrat" pitchFamily="34" charset="0"/>
                <a:ea typeface="Montserrat" pitchFamily="34" charset="-122"/>
                <a:cs typeface="Montserrat" pitchFamily="34" charset="-120"/>
              </a:rPr>
              <a:t>Non-capturing groups can make regex more readable by clearly indicating which parts of the pattern are just for grouping and which are for capturing.</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37223" y="500658"/>
            <a:ext cx="8251150" cy="598884"/>
          </a:xfrm>
          <a:prstGeom prst="rect">
            <a:avLst/>
          </a:prstGeom>
          <a:noFill/>
          <a:ln/>
        </p:spPr>
        <p:txBody>
          <a:bodyPr wrap="none" lIns="0" tIns="0" rIns="0" bIns="0" rtlCol="0" anchor="t"/>
          <a:lstStyle/>
          <a:p>
            <a:pPr marL="0" indent="0">
              <a:lnSpc>
                <a:spcPts val="4700"/>
              </a:lnSpc>
              <a:buNone/>
            </a:pPr>
            <a:r>
              <a:rPr lang="en-US" sz="4000" b="1" dirty="0">
                <a:solidFill>
                  <a:srgbClr val="7068F4"/>
                </a:solidFill>
                <a:latin typeface="Barlow Bold" pitchFamily="34" charset="0"/>
                <a:ea typeface="Barlow Bold" pitchFamily="34" charset="-122"/>
                <a:cs typeface="Barlow Bold" pitchFamily="34" charset="-120"/>
              </a:rPr>
              <a:t>Lookahead and Lookbehind Assertions</a:t>
            </a:r>
            <a:endParaRPr lang="en-US" sz="4000" dirty="0"/>
          </a:p>
        </p:txBody>
      </p:sp>
      <p:sp>
        <p:nvSpPr>
          <p:cNvPr id="3" name="Text 1"/>
          <p:cNvSpPr/>
          <p:nvPr/>
        </p:nvSpPr>
        <p:spPr>
          <a:xfrm>
            <a:off x="637223" y="1463635"/>
            <a:ext cx="13355955" cy="582454"/>
          </a:xfrm>
          <a:prstGeom prst="rect">
            <a:avLst/>
          </a:prstGeom>
          <a:noFill/>
          <a:ln/>
        </p:spPr>
        <p:txBody>
          <a:bodyPr wrap="square" lIns="0" tIns="0" rIns="0" bIns="0" rtlCol="0" anchor="t"/>
          <a:lstStyle/>
          <a:p>
            <a:pPr marL="0" indent="0">
              <a:lnSpc>
                <a:spcPts val="2250"/>
              </a:lnSpc>
              <a:buNone/>
            </a:pPr>
            <a:r>
              <a:rPr lang="en-US" dirty="0">
                <a:solidFill>
                  <a:srgbClr val="272525"/>
                </a:solidFill>
                <a:latin typeface="Montserrat" pitchFamily="34" charset="0"/>
                <a:ea typeface="Montserrat" pitchFamily="34" charset="-122"/>
                <a:cs typeface="Montserrat" pitchFamily="34" charset="-120"/>
              </a:rPr>
              <a:t>Lookahead and look behind assertions are advanced regex features that allow you to match a pattern only if it's followed by or preceded by another pattern, without including the latter in the match result.</a:t>
            </a:r>
            <a:endParaRPr lang="en-US" dirty="0"/>
          </a:p>
        </p:txBody>
      </p:sp>
      <p:sp>
        <p:nvSpPr>
          <p:cNvPr id="4" name="Text 2"/>
          <p:cNvSpPr/>
          <p:nvPr/>
        </p:nvSpPr>
        <p:spPr>
          <a:xfrm>
            <a:off x="637223" y="2432923"/>
            <a:ext cx="2721173" cy="299442"/>
          </a:xfrm>
          <a:prstGeom prst="rect">
            <a:avLst/>
          </a:prstGeom>
          <a:noFill/>
          <a:ln/>
        </p:spPr>
        <p:txBody>
          <a:bodyPr wrap="none" lIns="0" tIns="0" rIns="0" bIns="0" rtlCol="0" anchor="t"/>
          <a:lstStyle/>
          <a:p>
            <a:pPr marL="0" indent="0">
              <a:lnSpc>
                <a:spcPts val="2350"/>
              </a:lnSpc>
              <a:buNone/>
            </a:pPr>
            <a:r>
              <a:rPr lang="en-US" sz="2400" b="1" dirty="0">
                <a:solidFill>
                  <a:srgbClr val="7068F4"/>
                </a:solidFill>
                <a:latin typeface="Barlow Bold" pitchFamily="34" charset="0"/>
                <a:ea typeface="Barlow Bold" pitchFamily="34" charset="-122"/>
                <a:cs typeface="Barlow Bold" pitchFamily="34" charset="-120"/>
              </a:rPr>
              <a:t>Positive Lookahead (?=...)</a:t>
            </a:r>
            <a:endParaRPr lang="en-US" sz="2400" dirty="0"/>
          </a:p>
        </p:txBody>
      </p:sp>
      <p:sp>
        <p:nvSpPr>
          <p:cNvPr id="5" name="Text 3"/>
          <p:cNvSpPr/>
          <p:nvPr/>
        </p:nvSpPr>
        <p:spPr>
          <a:xfrm>
            <a:off x="637223" y="2914412"/>
            <a:ext cx="4155400" cy="1164908"/>
          </a:xfrm>
          <a:prstGeom prst="rect">
            <a:avLst/>
          </a:prstGeom>
          <a:noFill/>
          <a:ln/>
        </p:spPr>
        <p:txBody>
          <a:bodyPr wrap="square" lIns="0" tIns="0" rIns="0" bIns="0" rtlCol="0" anchor="t"/>
          <a:lstStyle/>
          <a:p>
            <a:pPr marL="0" indent="0">
              <a:lnSpc>
                <a:spcPts val="2250"/>
              </a:lnSpc>
              <a:buNone/>
            </a:pPr>
            <a:r>
              <a:rPr lang="en-US" dirty="0">
                <a:solidFill>
                  <a:srgbClr val="272525"/>
                </a:solidFill>
                <a:latin typeface="Montserrat" pitchFamily="34" charset="0"/>
                <a:ea typeface="Montserrat" pitchFamily="34" charset="-122"/>
                <a:cs typeface="Montserrat" pitchFamily="34" charset="-120"/>
              </a:rPr>
              <a:t>Asserts that what follows the current position matches the pattern. For example, \d+(?=USD) matches numbers only if followed by "USD".</a:t>
            </a:r>
            <a:endParaRPr lang="en-US" dirty="0"/>
          </a:p>
        </p:txBody>
      </p:sp>
      <p:pic>
        <p:nvPicPr>
          <p:cNvPr id="6" name="Image 0" descr="preencoded.png"/>
          <p:cNvPicPr>
            <a:picLocks noChangeAspect="1"/>
          </p:cNvPicPr>
          <p:nvPr/>
        </p:nvPicPr>
        <p:blipFill>
          <a:blip r:embed="rId3"/>
          <a:stretch>
            <a:fillRect/>
          </a:stretch>
        </p:blipFill>
        <p:spPr>
          <a:xfrm>
            <a:off x="637223" y="4515945"/>
            <a:ext cx="3611240" cy="2470783"/>
          </a:xfrm>
          <a:prstGeom prst="rect">
            <a:avLst/>
          </a:prstGeom>
        </p:spPr>
      </p:pic>
      <p:sp>
        <p:nvSpPr>
          <p:cNvPr id="7" name="Text 4"/>
          <p:cNvSpPr/>
          <p:nvPr/>
        </p:nvSpPr>
        <p:spPr>
          <a:xfrm>
            <a:off x="5244346" y="2432923"/>
            <a:ext cx="2783443" cy="299442"/>
          </a:xfrm>
          <a:prstGeom prst="rect">
            <a:avLst/>
          </a:prstGeom>
          <a:noFill/>
          <a:ln/>
        </p:spPr>
        <p:txBody>
          <a:bodyPr wrap="none" lIns="0" tIns="0" rIns="0" bIns="0" rtlCol="0" anchor="t"/>
          <a:lstStyle/>
          <a:p>
            <a:pPr marL="0" indent="0">
              <a:lnSpc>
                <a:spcPts val="2350"/>
              </a:lnSpc>
              <a:buNone/>
            </a:pPr>
            <a:r>
              <a:rPr lang="en-US" sz="2400" b="1" dirty="0">
                <a:solidFill>
                  <a:srgbClr val="7068F4"/>
                </a:solidFill>
                <a:latin typeface="Barlow Bold" pitchFamily="34" charset="0"/>
                <a:ea typeface="Barlow Bold" pitchFamily="34" charset="-122"/>
                <a:cs typeface="Barlow Bold" pitchFamily="34" charset="-120"/>
              </a:rPr>
              <a:t>Negative Lookahead (?!...)</a:t>
            </a:r>
            <a:endParaRPr lang="en-US" sz="2400" dirty="0"/>
          </a:p>
        </p:txBody>
      </p:sp>
      <p:sp>
        <p:nvSpPr>
          <p:cNvPr id="8" name="Text 5"/>
          <p:cNvSpPr/>
          <p:nvPr/>
        </p:nvSpPr>
        <p:spPr>
          <a:xfrm>
            <a:off x="5244346" y="2914412"/>
            <a:ext cx="4155400" cy="873681"/>
          </a:xfrm>
          <a:prstGeom prst="rect">
            <a:avLst/>
          </a:prstGeom>
          <a:noFill/>
          <a:ln/>
        </p:spPr>
        <p:txBody>
          <a:bodyPr wrap="square" lIns="0" tIns="0" rIns="0" bIns="0" rtlCol="0" anchor="t"/>
          <a:lstStyle/>
          <a:p>
            <a:pPr marL="0" indent="0">
              <a:lnSpc>
                <a:spcPts val="2250"/>
              </a:lnSpc>
              <a:buNone/>
            </a:pPr>
            <a:r>
              <a:rPr lang="en-US" dirty="0">
                <a:solidFill>
                  <a:srgbClr val="272525"/>
                </a:solidFill>
                <a:latin typeface="Montserrat" pitchFamily="34" charset="0"/>
                <a:ea typeface="Montserrat" pitchFamily="34" charset="-122"/>
                <a:cs typeface="Montserrat" pitchFamily="34" charset="-120"/>
              </a:rPr>
              <a:t>Asserts that what follows doesn't match the pattern. \d+(?!USD) matches numbers not followed by "USD".</a:t>
            </a:r>
            <a:endParaRPr lang="en-US" dirty="0"/>
          </a:p>
        </p:txBody>
      </p:sp>
      <p:pic>
        <p:nvPicPr>
          <p:cNvPr id="9" name="Image 1" descr="preencoded.png"/>
          <p:cNvPicPr>
            <a:picLocks noChangeAspect="1"/>
          </p:cNvPicPr>
          <p:nvPr/>
        </p:nvPicPr>
        <p:blipFill>
          <a:blip r:embed="rId4"/>
          <a:stretch>
            <a:fillRect/>
          </a:stretch>
        </p:blipFill>
        <p:spPr>
          <a:xfrm>
            <a:off x="5237500" y="4515945"/>
            <a:ext cx="3611240" cy="2470783"/>
          </a:xfrm>
          <a:prstGeom prst="rect">
            <a:avLst/>
          </a:prstGeom>
        </p:spPr>
      </p:pic>
      <p:sp>
        <p:nvSpPr>
          <p:cNvPr id="10" name="Text 6"/>
          <p:cNvSpPr/>
          <p:nvPr/>
        </p:nvSpPr>
        <p:spPr>
          <a:xfrm>
            <a:off x="9851469" y="2432923"/>
            <a:ext cx="2918103" cy="299442"/>
          </a:xfrm>
          <a:prstGeom prst="rect">
            <a:avLst/>
          </a:prstGeom>
          <a:noFill/>
          <a:ln/>
        </p:spPr>
        <p:txBody>
          <a:bodyPr wrap="none" lIns="0" tIns="0" rIns="0" bIns="0" rtlCol="0" anchor="t"/>
          <a:lstStyle/>
          <a:p>
            <a:pPr marL="0" indent="0">
              <a:lnSpc>
                <a:spcPts val="2350"/>
              </a:lnSpc>
              <a:buNone/>
            </a:pPr>
            <a:r>
              <a:rPr lang="en-US" sz="2400" b="1" dirty="0">
                <a:solidFill>
                  <a:srgbClr val="7068F4"/>
                </a:solidFill>
                <a:latin typeface="Barlow Bold" pitchFamily="34" charset="0"/>
                <a:ea typeface="Barlow Bold" pitchFamily="34" charset="-122"/>
                <a:cs typeface="Barlow Bold" pitchFamily="34" charset="-120"/>
              </a:rPr>
              <a:t>Positive Lookbehind (?&lt;=...)</a:t>
            </a:r>
            <a:endParaRPr lang="en-US" sz="2400" dirty="0"/>
          </a:p>
        </p:txBody>
      </p:sp>
      <p:sp>
        <p:nvSpPr>
          <p:cNvPr id="11" name="Text 7"/>
          <p:cNvSpPr/>
          <p:nvPr/>
        </p:nvSpPr>
        <p:spPr>
          <a:xfrm>
            <a:off x="9851469" y="2914412"/>
            <a:ext cx="4155400" cy="873681"/>
          </a:xfrm>
          <a:prstGeom prst="rect">
            <a:avLst/>
          </a:prstGeom>
          <a:noFill/>
          <a:ln/>
        </p:spPr>
        <p:txBody>
          <a:bodyPr wrap="square" lIns="0" tIns="0" rIns="0" bIns="0" rtlCol="0" anchor="t"/>
          <a:lstStyle/>
          <a:p>
            <a:pPr marL="0" indent="0">
              <a:lnSpc>
                <a:spcPts val="2250"/>
              </a:lnSpc>
              <a:buNone/>
            </a:pPr>
            <a:r>
              <a:rPr lang="en-US" dirty="0">
                <a:solidFill>
                  <a:srgbClr val="272525"/>
                </a:solidFill>
                <a:latin typeface="Montserrat" pitchFamily="34" charset="0"/>
                <a:ea typeface="Montserrat" pitchFamily="34" charset="-122"/>
                <a:cs typeface="Montserrat" pitchFamily="34" charset="-120"/>
              </a:rPr>
              <a:t>Asserts that what precedes matches the pattern. (?&lt;=\$)\d+ matches numbers preceded by a dollar sign.</a:t>
            </a:r>
            <a:endParaRPr lang="en-US" dirty="0"/>
          </a:p>
        </p:txBody>
      </p:sp>
      <p:pic>
        <p:nvPicPr>
          <p:cNvPr id="12" name="Image 2" descr="preencoded.png"/>
          <p:cNvPicPr>
            <a:picLocks noChangeAspect="1"/>
          </p:cNvPicPr>
          <p:nvPr/>
        </p:nvPicPr>
        <p:blipFill>
          <a:blip r:embed="rId5"/>
          <a:stretch>
            <a:fillRect/>
          </a:stretch>
        </p:blipFill>
        <p:spPr>
          <a:xfrm>
            <a:off x="9851469" y="4515944"/>
            <a:ext cx="3611240" cy="2470783"/>
          </a:xfrm>
          <a:prstGeom prst="rect">
            <a:avLst/>
          </a:prstGeom>
        </p:spPr>
      </p:pic>
      <p:sp>
        <p:nvSpPr>
          <p:cNvPr id="13" name="Text 8"/>
          <p:cNvSpPr/>
          <p:nvPr/>
        </p:nvSpPr>
        <p:spPr>
          <a:xfrm>
            <a:off x="637223" y="7146488"/>
            <a:ext cx="13355955" cy="582454"/>
          </a:xfrm>
          <a:prstGeom prst="rect">
            <a:avLst/>
          </a:prstGeom>
          <a:noFill/>
          <a:ln/>
        </p:spPr>
        <p:txBody>
          <a:bodyPr wrap="square" lIns="0" tIns="0" rIns="0" bIns="0" rtlCol="0" anchor="t"/>
          <a:lstStyle/>
          <a:p>
            <a:pPr marL="0" indent="0">
              <a:lnSpc>
                <a:spcPts val="2250"/>
              </a:lnSpc>
              <a:buNone/>
            </a:pPr>
            <a:r>
              <a:rPr lang="en-US" dirty="0">
                <a:solidFill>
                  <a:srgbClr val="272525"/>
                </a:solidFill>
                <a:latin typeface="Montserrat" pitchFamily="34" charset="0"/>
                <a:ea typeface="Montserrat" pitchFamily="34" charset="-122"/>
                <a:cs typeface="Montserrat" pitchFamily="34" charset="-120"/>
              </a:rPr>
              <a:t>These assertions provide powerful tools for creating complex matching conditions without altering the overall match, crucial for precise text analysis and manipulation.</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22585"/>
          <a:stretch/>
        </p:blipFill>
        <p:spPr>
          <a:xfrm>
            <a:off x="10383082" y="0"/>
            <a:ext cx="4247317" cy="8229600"/>
          </a:xfrm>
          <a:prstGeom prst="rect">
            <a:avLst/>
          </a:prstGeom>
        </p:spPr>
      </p:pic>
      <p:sp>
        <p:nvSpPr>
          <p:cNvPr id="3" name="Text 0"/>
          <p:cNvSpPr/>
          <p:nvPr/>
        </p:nvSpPr>
        <p:spPr>
          <a:xfrm>
            <a:off x="489109" y="625555"/>
            <a:ext cx="4247317" cy="459700"/>
          </a:xfrm>
          <a:prstGeom prst="rect">
            <a:avLst/>
          </a:prstGeom>
          <a:noFill/>
          <a:ln/>
        </p:spPr>
        <p:txBody>
          <a:bodyPr wrap="none" lIns="0" tIns="0" rIns="0" bIns="0" rtlCol="0" anchor="t"/>
          <a:lstStyle/>
          <a:p>
            <a:pPr marL="0" indent="0">
              <a:lnSpc>
                <a:spcPts val="3600"/>
              </a:lnSpc>
              <a:buNone/>
            </a:pPr>
            <a:r>
              <a:rPr lang="en-US" sz="4000" b="1" dirty="0">
                <a:solidFill>
                  <a:srgbClr val="7068F4"/>
                </a:solidFill>
                <a:latin typeface="Barlow Bold" pitchFamily="34" charset="0"/>
                <a:ea typeface="Barlow Bold" pitchFamily="34" charset="-122"/>
                <a:cs typeface="Barlow Bold" pitchFamily="34" charset="-120"/>
              </a:rPr>
              <a:t>Regex Flags and Modifiers</a:t>
            </a:r>
            <a:endParaRPr lang="en-US" sz="4000" dirty="0"/>
          </a:p>
        </p:txBody>
      </p:sp>
      <p:sp>
        <p:nvSpPr>
          <p:cNvPr id="4" name="Text 1"/>
          <p:cNvSpPr/>
          <p:nvPr/>
        </p:nvSpPr>
        <p:spPr>
          <a:xfrm>
            <a:off x="489109" y="1163836"/>
            <a:ext cx="9392310" cy="447199"/>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Regex flags, also known as modifiers, are used to change how a regular expression behaves. They can make your patterns more flexible and powerful by altering the way the regex engine interprets them.</a:t>
            </a:r>
            <a:endParaRPr lang="en-US" dirty="0"/>
          </a:p>
        </p:txBody>
      </p:sp>
      <p:pic>
        <p:nvPicPr>
          <p:cNvPr id="5" name="Image 1" descr="preencoded.png"/>
          <p:cNvPicPr>
            <a:picLocks noChangeAspect="1"/>
          </p:cNvPicPr>
          <p:nvPr/>
        </p:nvPicPr>
        <p:blipFill>
          <a:blip r:embed="rId4"/>
          <a:stretch>
            <a:fillRect/>
          </a:stretch>
        </p:blipFill>
        <p:spPr>
          <a:xfrm>
            <a:off x="489109" y="2004165"/>
            <a:ext cx="349329" cy="349329"/>
          </a:xfrm>
          <a:prstGeom prst="rect">
            <a:avLst/>
          </a:prstGeom>
        </p:spPr>
      </p:pic>
      <p:sp>
        <p:nvSpPr>
          <p:cNvPr id="6" name="Text 2"/>
          <p:cNvSpPr/>
          <p:nvPr/>
        </p:nvSpPr>
        <p:spPr>
          <a:xfrm>
            <a:off x="489109" y="2493155"/>
            <a:ext cx="1838682" cy="229791"/>
          </a:xfrm>
          <a:prstGeom prst="rect">
            <a:avLst/>
          </a:prstGeom>
          <a:noFill/>
          <a:ln/>
        </p:spPr>
        <p:txBody>
          <a:bodyPr wrap="none" lIns="0" tIns="0" rIns="0" bIns="0" rtlCol="0" anchor="t"/>
          <a:lstStyle/>
          <a:p>
            <a:pPr marL="0" indent="0" algn="l">
              <a:lnSpc>
                <a:spcPts val="1800"/>
              </a:lnSpc>
              <a:buNone/>
            </a:pPr>
            <a:r>
              <a:rPr lang="en-US" sz="2400" b="1" dirty="0">
                <a:solidFill>
                  <a:srgbClr val="272525"/>
                </a:solidFill>
                <a:latin typeface="Barlow Bold" pitchFamily="34" charset="0"/>
                <a:ea typeface="Barlow Bold" pitchFamily="34" charset="-122"/>
                <a:cs typeface="Barlow Bold" pitchFamily="34" charset="-120"/>
              </a:rPr>
              <a:t>i (Case Insensitive)</a:t>
            </a:r>
            <a:endParaRPr lang="en-US" sz="2400" dirty="0"/>
          </a:p>
        </p:txBody>
      </p:sp>
      <p:sp>
        <p:nvSpPr>
          <p:cNvPr id="7" name="Text 3"/>
          <p:cNvSpPr/>
          <p:nvPr/>
        </p:nvSpPr>
        <p:spPr>
          <a:xfrm>
            <a:off x="489109" y="2806766"/>
            <a:ext cx="8165783" cy="223599"/>
          </a:xfrm>
          <a:prstGeom prst="rect">
            <a:avLst/>
          </a:prstGeom>
          <a:noFill/>
          <a:ln/>
        </p:spPr>
        <p:txBody>
          <a:bodyPr wrap="none" lIns="0" tIns="0" rIns="0" bIns="0" rtlCol="0" anchor="t"/>
          <a:lstStyle/>
          <a:p>
            <a:pPr marL="0" indent="0" algn="l">
              <a:lnSpc>
                <a:spcPts val="1750"/>
              </a:lnSpc>
              <a:buNone/>
            </a:pPr>
            <a:r>
              <a:rPr lang="en-US" dirty="0">
                <a:solidFill>
                  <a:srgbClr val="272525"/>
                </a:solidFill>
                <a:latin typeface="Montserrat" pitchFamily="34" charset="0"/>
                <a:ea typeface="Montserrat" pitchFamily="34" charset="-122"/>
                <a:cs typeface="Montserrat" pitchFamily="34" charset="-120"/>
              </a:rPr>
              <a:t>Makes the pattern case-insensitive. /pattern/i matches "Pattern", "PATTERN", etc.</a:t>
            </a:r>
            <a:endParaRPr lang="en-US" dirty="0"/>
          </a:p>
        </p:txBody>
      </p:sp>
      <p:pic>
        <p:nvPicPr>
          <p:cNvPr id="8" name="Image 2" descr="preencoded.png"/>
          <p:cNvPicPr>
            <a:picLocks noChangeAspect="1"/>
          </p:cNvPicPr>
          <p:nvPr/>
        </p:nvPicPr>
        <p:blipFill>
          <a:blip r:embed="rId5"/>
          <a:stretch>
            <a:fillRect/>
          </a:stretch>
        </p:blipFill>
        <p:spPr>
          <a:xfrm>
            <a:off x="489109" y="3213616"/>
            <a:ext cx="349329" cy="349329"/>
          </a:xfrm>
          <a:prstGeom prst="rect">
            <a:avLst/>
          </a:prstGeom>
        </p:spPr>
      </p:pic>
      <p:sp>
        <p:nvSpPr>
          <p:cNvPr id="9" name="Text 4"/>
          <p:cNvSpPr/>
          <p:nvPr/>
        </p:nvSpPr>
        <p:spPr>
          <a:xfrm>
            <a:off x="489109" y="3702606"/>
            <a:ext cx="1838682" cy="229791"/>
          </a:xfrm>
          <a:prstGeom prst="rect">
            <a:avLst/>
          </a:prstGeom>
          <a:noFill/>
          <a:ln/>
        </p:spPr>
        <p:txBody>
          <a:bodyPr wrap="none" lIns="0" tIns="0" rIns="0" bIns="0" rtlCol="0" anchor="t"/>
          <a:lstStyle/>
          <a:p>
            <a:pPr>
              <a:lnSpc>
                <a:spcPts val="1800"/>
              </a:lnSpc>
            </a:pPr>
            <a:r>
              <a:rPr lang="en-US" sz="2400" b="1" dirty="0">
                <a:solidFill>
                  <a:srgbClr val="272525"/>
                </a:solidFill>
                <a:latin typeface="Barlow Bold" pitchFamily="34" charset="0"/>
                <a:ea typeface="Barlow Bold" pitchFamily="34" charset="-122"/>
              </a:rPr>
              <a:t>g (</a:t>
            </a:r>
            <a:r>
              <a:rPr lang="en-US" sz="2400" b="1">
                <a:solidFill>
                  <a:srgbClr val="272525"/>
                </a:solidFill>
                <a:latin typeface="Barlow Bold" pitchFamily="34" charset="0"/>
                <a:ea typeface="Barlow Bold" pitchFamily="34" charset="-122"/>
              </a:rPr>
              <a:t>Global)</a:t>
            </a:r>
            <a:endParaRPr lang="en-US" sz="2400" b="1" dirty="0">
              <a:solidFill>
                <a:srgbClr val="272525"/>
              </a:solidFill>
              <a:latin typeface="Barlow Bold" pitchFamily="34" charset="0"/>
              <a:ea typeface="Barlow Bold" pitchFamily="34" charset="-122"/>
            </a:endParaRPr>
          </a:p>
        </p:txBody>
      </p:sp>
      <p:sp>
        <p:nvSpPr>
          <p:cNvPr id="10" name="Text 5"/>
          <p:cNvSpPr/>
          <p:nvPr/>
        </p:nvSpPr>
        <p:spPr>
          <a:xfrm>
            <a:off x="489109" y="4016216"/>
            <a:ext cx="8165783" cy="223599"/>
          </a:xfrm>
          <a:prstGeom prst="rect">
            <a:avLst/>
          </a:prstGeom>
          <a:noFill/>
          <a:ln/>
        </p:spPr>
        <p:txBody>
          <a:bodyPr wrap="none" lIns="0" tIns="0" rIns="0" bIns="0" rtlCol="0" anchor="t"/>
          <a:lstStyle/>
          <a:p>
            <a:pPr marL="0" indent="0" algn="l">
              <a:lnSpc>
                <a:spcPts val="1750"/>
              </a:lnSpc>
              <a:buNone/>
            </a:pPr>
            <a:r>
              <a:rPr lang="en-US" dirty="0">
                <a:solidFill>
                  <a:srgbClr val="272525"/>
                </a:solidFill>
                <a:latin typeface="Montserrat" pitchFamily="34" charset="0"/>
                <a:ea typeface="Montserrat" pitchFamily="34" charset="-122"/>
                <a:cs typeface="Montserrat" pitchFamily="34" charset="-120"/>
              </a:rPr>
              <a:t>Finds all matches rather than stopping after the first match.</a:t>
            </a:r>
            <a:endParaRPr lang="en-US" dirty="0"/>
          </a:p>
        </p:txBody>
      </p:sp>
      <p:pic>
        <p:nvPicPr>
          <p:cNvPr id="11" name="Image 3" descr="preencoded.png"/>
          <p:cNvPicPr>
            <a:picLocks noChangeAspect="1"/>
          </p:cNvPicPr>
          <p:nvPr/>
        </p:nvPicPr>
        <p:blipFill>
          <a:blip r:embed="rId6"/>
          <a:stretch>
            <a:fillRect/>
          </a:stretch>
        </p:blipFill>
        <p:spPr>
          <a:xfrm>
            <a:off x="489109" y="4437815"/>
            <a:ext cx="349329" cy="349329"/>
          </a:xfrm>
          <a:prstGeom prst="rect">
            <a:avLst/>
          </a:prstGeom>
        </p:spPr>
      </p:pic>
      <p:sp>
        <p:nvSpPr>
          <p:cNvPr id="12" name="Text 6"/>
          <p:cNvSpPr/>
          <p:nvPr/>
        </p:nvSpPr>
        <p:spPr>
          <a:xfrm>
            <a:off x="489109" y="4926804"/>
            <a:ext cx="1838682" cy="229791"/>
          </a:xfrm>
          <a:prstGeom prst="rect">
            <a:avLst/>
          </a:prstGeom>
          <a:noFill/>
          <a:ln/>
        </p:spPr>
        <p:txBody>
          <a:bodyPr wrap="none" lIns="0" tIns="0" rIns="0" bIns="0" rtlCol="0" anchor="t"/>
          <a:lstStyle/>
          <a:p>
            <a:pPr>
              <a:lnSpc>
                <a:spcPts val="1800"/>
              </a:lnSpc>
            </a:pPr>
            <a:r>
              <a:rPr lang="en-US" sz="2400" b="1" dirty="0">
                <a:solidFill>
                  <a:srgbClr val="272525"/>
                </a:solidFill>
                <a:latin typeface="Barlow Bold" pitchFamily="34" charset="0"/>
                <a:ea typeface="Barlow Bold" pitchFamily="34" charset="-122"/>
              </a:rPr>
              <a:t>m (Multiline)</a:t>
            </a:r>
          </a:p>
        </p:txBody>
      </p:sp>
      <p:sp>
        <p:nvSpPr>
          <p:cNvPr id="13" name="Text 7"/>
          <p:cNvSpPr/>
          <p:nvPr/>
        </p:nvSpPr>
        <p:spPr>
          <a:xfrm>
            <a:off x="489109" y="5240415"/>
            <a:ext cx="8165783" cy="223599"/>
          </a:xfrm>
          <a:prstGeom prst="rect">
            <a:avLst/>
          </a:prstGeom>
          <a:noFill/>
          <a:ln/>
        </p:spPr>
        <p:txBody>
          <a:bodyPr wrap="none" lIns="0" tIns="0" rIns="0" bIns="0" rtlCol="0" anchor="t"/>
          <a:lstStyle/>
          <a:p>
            <a:pPr marL="0" indent="0" algn="l">
              <a:lnSpc>
                <a:spcPts val="1750"/>
              </a:lnSpc>
              <a:buNone/>
            </a:pPr>
            <a:r>
              <a:rPr lang="en-US" dirty="0">
                <a:solidFill>
                  <a:srgbClr val="272525"/>
                </a:solidFill>
                <a:latin typeface="Montserrat" pitchFamily="34" charset="0"/>
                <a:ea typeface="Montserrat" pitchFamily="34" charset="-122"/>
                <a:cs typeface="Montserrat" pitchFamily="34" charset="-120"/>
              </a:rPr>
              <a:t>Changes ^ and $ to match the start/end of each line instead of the whole string.</a:t>
            </a:r>
            <a:endParaRPr lang="en-US" dirty="0"/>
          </a:p>
        </p:txBody>
      </p:sp>
      <p:pic>
        <p:nvPicPr>
          <p:cNvPr id="14" name="Image 4" descr="preencoded.png"/>
          <p:cNvPicPr>
            <a:picLocks noChangeAspect="1"/>
          </p:cNvPicPr>
          <p:nvPr/>
        </p:nvPicPr>
        <p:blipFill>
          <a:blip r:embed="rId7"/>
          <a:stretch>
            <a:fillRect/>
          </a:stretch>
        </p:blipFill>
        <p:spPr>
          <a:xfrm>
            <a:off x="489109" y="5662003"/>
            <a:ext cx="349329" cy="349329"/>
          </a:xfrm>
          <a:prstGeom prst="rect">
            <a:avLst/>
          </a:prstGeom>
        </p:spPr>
      </p:pic>
      <p:sp>
        <p:nvSpPr>
          <p:cNvPr id="15" name="Text 8"/>
          <p:cNvSpPr/>
          <p:nvPr/>
        </p:nvSpPr>
        <p:spPr>
          <a:xfrm>
            <a:off x="489109" y="6150993"/>
            <a:ext cx="1838682" cy="229791"/>
          </a:xfrm>
          <a:prstGeom prst="rect">
            <a:avLst/>
          </a:prstGeom>
          <a:noFill/>
          <a:ln/>
        </p:spPr>
        <p:txBody>
          <a:bodyPr wrap="none" lIns="0" tIns="0" rIns="0" bIns="0" rtlCol="0" anchor="t"/>
          <a:lstStyle/>
          <a:p>
            <a:pPr>
              <a:lnSpc>
                <a:spcPts val="1800"/>
              </a:lnSpc>
            </a:pPr>
            <a:r>
              <a:rPr lang="en-US" sz="2400" b="1" dirty="0">
                <a:solidFill>
                  <a:srgbClr val="272525"/>
                </a:solidFill>
                <a:latin typeface="Barlow Bold" pitchFamily="34" charset="0"/>
                <a:ea typeface="Barlow Bold" pitchFamily="34" charset="-122"/>
              </a:rPr>
              <a:t>s (</a:t>
            </a:r>
            <a:r>
              <a:rPr lang="en-US" sz="2400" b="1" dirty="0" err="1">
                <a:solidFill>
                  <a:srgbClr val="272525"/>
                </a:solidFill>
                <a:latin typeface="Barlow Bold" pitchFamily="34" charset="0"/>
                <a:ea typeface="Barlow Bold" pitchFamily="34" charset="-122"/>
              </a:rPr>
              <a:t>Dotall</a:t>
            </a:r>
            <a:r>
              <a:rPr lang="en-US" sz="2400" b="1" dirty="0">
                <a:solidFill>
                  <a:srgbClr val="272525"/>
                </a:solidFill>
                <a:latin typeface="Barlow Bold" pitchFamily="34" charset="0"/>
                <a:ea typeface="Barlow Bold" pitchFamily="34" charset="-122"/>
              </a:rPr>
              <a:t>)</a:t>
            </a:r>
          </a:p>
        </p:txBody>
      </p:sp>
      <p:sp>
        <p:nvSpPr>
          <p:cNvPr id="16" name="Text 9"/>
          <p:cNvSpPr/>
          <p:nvPr/>
        </p:nvSpPr>
        <p:spPr>
          <a:xfrm>
            <a:off x="489109" y="6464604"/>
            <a:ext cx="8165783" cy="223599"/>
          </a:xfrm>
          <a:prstGeom prst="rect">
            <a:avLst/>
          </a:prstGeom>
          <a:noFill/>
          <a:ln/>
        </p:spPr>
        <p:txBody>
          <a:bodyPr wrap="none" lIns="0" tIns="0" rIns="0" bIns="0" rtlCol="0" anchor="t"/>
          <a:lstStyle/>
          <a:p>
            <a:pPr marL="0" indent="0" algn="l">
              <a:lnSpc>
                <a:spcPts val="1750"/>
              </a:lnSpc>
              <a:buNone/>
            </a:pPr>
            <a:r>
              <a:rPr lang="en-US" dirty="0">
                <a:solidFill>
                  <a:srgbClr val="272525"/>
                </a:solidFill>
                <a:latin typeface="Montserrat" pitchFamily="34" charset="0"/>
                <a:ea typeface="Montserrat" pitchFamily="34" charset="-122"/>
                <a:cs typeface="Montserrat" pitchFamily="34" charset="-120"/>
              </a:rPr>
              <a:t>Makes the dot (.) match newline characters as well.</a:t>
            </a:r>
            <a:endParaRPr lang="en-US" dirty="0"/>
          </a:p>
        </p:txBody>
      </p:sp>
      <p:sp>
        <p:nvSpPr>
          <p:cNvPr id="17" name="Text 10"/>
          <p:cNvSpPr/>
          <p:nvPr/>
        </p:nvSpPr>
        <p:spPr>
          <a:xfrm>
            <a:off x="489109" y="6948612"/>
            <a:ext cx="9554543" cy="447199"/>
          </a:xfrm>
          <a:prstGeom prst="rect">
            <a:avLst/>
          </a:prstGeom>
          <a:noFill/>
          <a:ln/>
        </p:spPr>
        <p:txBody>
          <a:bodyPr wrap="square" lIns="0" tIns="0" rIns="0" bIns="0" rtlCol="0" anchor="t"/>
          <a:lstStyle/>
          <a:p>
            <a:pPr marL="0" indent="0">
              <a:lnSpc>
                <a:spcPts val="1750"/>
              </a:lnSpc>
              <a:buNone/>
            </a:pPr>
            <a:r>
              <a:rPr lang="en-US" dirty="0">
                <a:solidFill>
                  <a:srgbClr val="272525"/>
                </a:solidFill>
                <a:latin typeface="Montserrat" pitchFamily="34" charset="0"/>
                <a:ea typeface="Montserrat" pitchFamily="34" charset="-122"/>
                <a:cs typeface="Montserrat" pitchFamily="34" charset="-120"/>
              </a:rPr>
              <a:t>Understanding and using these flags can significantly enhance your regex patterns, making them more versatile and applicable to a wider range of scenarios.</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18279"/>
          <a:stretch/>
        </p:blipFill>
        <p:spPr>
          <a:xfrm>
            <a:off x="10146890" y="0"/>
            <a:ext cx="4483510" cy="8229600"/>
          </a:xfrm>
          <a:prstGeom prst="rect">
            <a:avLst/>
          </a:prstGeom>
        </p:spPr>
      </p:pic>
      <p:sp>
        <p:nvSpPr>
          <p:cNvPr id="3" name="Text 0"/>
          <p:cNvSpPr/>
          <p:nvPr/>
        </p:nvSpPr>
        <p:spPr>
          <a:xfrm>
            <a:off x="593646" y="602456"/>
            <a:ext cx="6474143" cy="557927"/>
          </a:xfrm>
          <a:prstGeom prst="rect">
            <a:avLst/>
          </a:prstGeom>
          <a:noFill/>
          <a:ln/>
        </p:spPr>
        <p:txBody>
          <a:bodyPr wrap="none" lIns="0" tIns="0" rIns="0" bIns="0" rtlCol="0" anchor="t"/>
          <a:lstStyle/>
          <a:p>
            <a:pPr marL="0" indent="0">
              <a:lnSpc>
                <a:spcPts val="4350"/>
              </a:lnSpc>
              <a:buNone/>
            </a:pPr>
            <a:r>
              <a:rPr lang="en-US" sz="4000" b="1" dirty="0">
                <a:solidFill>
                  <a:srgbClr val="7068F4"/>
                </a:solidFill>
                <a:latin typeface="Barlow Bold" pitchFamily="34" charset="0"/>
                <a:ea typeface="Barlow Bold" pitchFamily="34" charset="-122"/>
                <a:cs typeface="Barlow Bold" pitchFamily="34" charset="-120"/>
              </a:rPr>
              <a:t>Regex in Python: Getting Started</a:t>
            </a:r>
            <a:endParaRPr lang="en-US" sz="4000" dirty="0"/>
          </a:p>
        </p:txBody>
      </p:sp>
      <p:sp>
        <p:nvSpPr>
          <p:cNvPr id="4" name="Text 1"/>
          <p:cNvSpPr/>
          <p:nvPr/>
        </p:nvSpPr>
        <p:spPr>
          <a:xfrm>
            <a:off x="593646" y="1414820"/>
            <a:ext cx="9068760" cy="814388"/>
          </a:xfrm>
          <a:prstGeom prst="rect">
            <a:avLst/>
          </a:prstGeom>
          <a:noFill/>
          <a:ln/>
        </p:spPr>
        <p:txBody>
          <a:bodyPr wrap="squar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Python provides robust support for regular expressions through its 're' module. This built-in module offers a wide range of functions and methods to work with regex, making it a powerful tool for text processing in Python.</a:t>
            </a:r>
            <a:endParaRPr lang="en-US" dirty="0"/>
          </a:p>
        </p:txBody>
      </p:sp>
      <p:sp>
        <p:nvSpPr>
          <p:cNvPr id="5" name="Shape 2"/>
          <p:cNvSpPr/>
          <p:nvPr/>
        </p:nvSpPr>
        <p:spPr>
          <a:xfrm>
            <a:off x="836652" y="2419945"/>
            <a:ext cx="22860" cy="4473416"/>
          </a:xfrm>
          <a:prstGeom prst="roundRect">
            <a:avLst>
              <a:gd name="adj" fmla="val 667860"/>
            </a:avLst>
          </a:prstGeom>
          <a:solidFill>
            <a:srgbClr val="C1C3D0"/>
          </a:solidFill>
          <a:ln/>
        </p:spPr>
        <p:txBody>
          <a:bodyPr/>
          <a:lstStyle/>
          <a:p>
            <a:endParaRPr lang="en-US"/>
          </a:p>
        </p:txBody>
      </p:sp>
      <p:sp>
        <p:nvSpPr>
          <p:cNvPr id="6" name="Shape 3"/>
          <p:cNvSpPr/>
          <p:nvPr/>
        </p:nvSpPr>
        <p:spPr>
          <a:xfrm>
            <a:off x="1016020" y="2789992"/>
            <a:ext cx="593646" cy="22860"/>
          </a:xfrm>
          <a:prstGeom prst="roundRect">
            <a:avLst>
              <a:gd name="adj" fmla="val 667860"/>
            </a:avLst>
          </a:prstGeom>
          <a:solidFill>
            <a:srgbClr val="C1C3D0"/>
          </a:solidFill>
          <a:ln/>
        </p:spPr>
        <p:txBody>
          <a:bodyPr/>
          <a:lstStyle/>
          <a:p>
            <a:endParaRPr lang="en-US"/>
          </a:p>
        </p:txBody>
      </p:sp>
      <p:sp>
        <p:nvSpPr>
          <p:cNvPr id="7" name="Shape 4"/>
          <p:cNvSpPr/>
          <p:nvPr/>
        </p:nvSpPr>
        <p:spPr>
          <a:xfrm>
            <a:off x="657285" y="2610683"/>
            <a:ext cx="381595" cy="381595"/>
          </a:xfrm>
          <a:prstGeom prst="roundRect">
            <a:avLst>
              <a:gd name="adj" fmla="val 40009"/>
            </a:avLst>
          </a:prstGeom>
          <a:solidFill>
            <a:srgbClr val="EEEFF5"/>
          </a:solidFill>
          <a:ln/>
          <a:effectLst>
            <a:outerShdw blurRad="41910" dist="20320" dir="13500000" algn="bl" rotWithShape="0">
              <a:srgbClr val="FFFFFF">
                <a:alpha val="70000"/>
              </a:srgbClr>
            </a:outerShdw>
          </a:effectLst>
        </p:spPr>
        <p:txBody>
          <a:bodyPr/>
          <a:lstStyle/>
          <a:p>
            <a:endParaRPr lang="en-US"/>
          </a:p>
        </p:txBody>
      </p:sp>
      <p:sp>
        <p:nvSpPr>
          <p:cNvPr id="8" name="Text 5"/>
          <p:cNvSpPr/>
          <p:nvPr/>
        </p:nvSpPr>
        <p:spPr>
          <a:xfrm>
            <a:off x="800636" y="2667476"/>
            <a:ext cx="94893" cy="267891"/>
          </a:xfrm>
          <a:prstGeom prst="rect">
            <a:avLst/>
          </a:prstGeom>
          <a:noFill/>
          <a:ln/>
        </p:spPr>
        <p:txBody>
          <a:bodyPr wrap="none" lIns="0" tIns="0" rIns="0" bIns="0" rtlCol="0" anchor="t"/>
          <a:lstStyle/>
          <a:p>
            <a:pPr marL="0" indent="0" algn="ctr">
              <a:lnSpc>
                <a:spcPts val="2100"/>
              </a:lnSpc>
              <a:buNone/>
            </a:pPr>
            <a:r>
              <a:rPr lang="en-US" sz="2100" b="1" dirty="0">
                <a:solidFill>
                  <a:srgbClr val="272525"/>
                </a:solidFill>
                <a:latin typeface="Barlow Bold" pitchFamily="34" charset="0"/>
                <a:ea typeface="Barlow Bold" pitchFamily="34" charset="-122"/>
                <a:cs typeface="Barlow Bold" pitchFamily="34" charset="-120"/>
              </a:rPr>
              <a:t>1</a:t>
            </a:r>
            <a:endParaRPr lang="en-US" sz="2100" dirty="0"/>
          </a:p>
        </p:txBody>
      </p:sp>
      <p:sp>
        <p:nvSpPr>
          <p:cNvPr id="9" name="Text 6"/>
          <p:cNvSpPr/>
          <p:nvPr/>
        </p:nvSpPr>
        <p:spPr>
          <a:xfrm>
            <a:off x="1781056" y="2589490"/>
            <a:ext cx="2232065" cy="278963"/>
          </a:xfrm>
          <a:prstGeom prst="rect">
            <a:avLst/>
          </a:prstGeom>
          <a:noFill/>
          <a:ln/>
        </p:spPr>
        <p:txBody>
          <a:bodyPr wrap="none" lIns="0" tIns="0" rIns="0" bIns="0" rtlCol="0" anchor="t"/>
          <a:lstStyle/>
          <a:p>
            <a:pPr marL="0" indent="0" algn="l">
              <a:lnSpc>
                <a:spcPts val="2150"/>
              </a:lnSpc>
              <a:buNone/>
            </a:pPr>
            <a:r>
              <a:rPr lang="en-US" sz="2400" b="1" dirty="0">
                <a:solidFill>
                  <a:srgbClr val="272525"/>
                </a:solidFill>
                <a:latin typeface="Barlow Bold" pitchFamily="34" charset="0"/>
                <a:ea typeface="Barlow Bold" pitchFamily="34" charset="-122"/>
                <a:cs typeface="Barlow Bold" pitchFamily="34" charset="-120"/>
              </a:rPr>
              <a:t>Import the Module</a:t>
            </a:r>
            <a:endParaRPr lang="en-US" sz="2400" dirty="0"/>
          </a:p>
        </p:txBody>
      </p:sp>
      <p:sp>
        <p:nvSpPr>
          <p:cNvPr id="10" name="Text 7"/>
          <p:cNvSpPr/>
          <p:nvPr/>
        </p:nvSpPr>
        <p:spPr>
          <a:xfrm>
            <a:off x="1781056" y="2970133"/>
            <a:ext cx="6769298" cy="271463"/>
          </a:xfrm>
          <a:prstGeom prst="rect">
            <a:avLst/>
          </a:prstGeom>
          <a:noFill/>
          <a:ln/>
        </p:spPr>
        <p:txBody>
          <a:bodyPr wrap="none" lIns="0" tIns="0" rIns="0" bIns="0" rtlCol="0" anchor="t"/>
          <a:lstStyle/>
          <a:p>
            <a:pPr marL="0" indent="0" algn="l">
              <a:lnSpc>
                <a:spcPts val="2100"/>
              </a:lnSpc>
              <a:buNone/>
            </a:pPr>
            <a:r>
              <a:rPr lang="en-US" dirty="0">
                <a:solidFill>
                  <a:srgbClr val="272525"/>
                </a:solidFill>
                <a:latin typeface="Montserrat" pitchFamily="34" charset="0"/>
                <a:ea typeface="Montserrat" pitchFamily="34" charset="-122"/>
                <a:cs typeface="Montserrat" pitchFamily="34" charset="-120"/>
              </a:rPr>
              <a:t>Start by importing the 're' module: import re</a:t>
            </a:r>
            <a:endParaRPr lang="en-US" dirty="0"/>
          </a:p>
        </p:txBody>
      </p:sp>
      <p:sp>
        <p:nvSpPr>
          <p:cNvPr id="11" name="Shape 8"/>
          <p:cNvSpPr/>
          <p:nvPr/>
        </p:nvSpPr>
        <p:spPr>
          <a:xfrm>
            <a:off x="1016020" y="3950732"/>
            <a:ext cx="593646" cy="22860"/>
          </a:xfrm>
          <a:prstGeom prst="roundRect">
            <a:avLst>
              <a:gd name="adj" fmla="val 667860"/>
            </a:avLst>
          </a:prstGeom>
          <a:solidFill>
            <a:srgbClr val="C1C3D0"/>
          </a:solidFill>
          <a:ln/>
        </p:spPr>
        <p:txBody>
          <a:bodyPr/>
          <a:lstStyle/>
          <a:p>
            <a:endParaRPr lang="en-US"/>
          </a:p>
        </p:txBody>
      </p:sp>
      <p:sp>
        <p:nvSpPr>
          <p:cNvPr id="12" name="Shape 9"/>
          <p:cNvSpPr/>
          <p:nvPr/>
        </p:nvSpPr>
        <p:spPr>
          <a:xfrm>
            <a:off x="657285" y="3771424"/>
            <a:ext cx="381595" cy="381595"/>
          </a:xfrm>
          <a:prstGeom prst="roundRect">
            <a:avLst>
              <a:gd name="adj" fmla="val 40009"/>
            </a:avLst>
          </a:prstGeom>
          <a:solidFill>
            <a:srgbClr val="EEEFF5"/>
          </a:solidFill>
          <a:ln/>
          <a:effectLst>
            <a:outerShdw blurRad="41910" dist="20320" dir="13500000" algn="bl" rotWithShape="0">
              <a:srgbClr val="FFFFFF">
                <a:alpha val="70000"/>
              </a:srgbClr>
            </a:outerShdw>
          </a:effectLst>
        </p:spPr>
        <p:txBody>
          <a:bodyPr/>
          <a:lstStyle/>
          <a:p>
            <a:endParaRPr lang="en-US"/>
          </a:p>
        </p:txBody>
      </p:sp>
      <p:sp>
        <p:nvSpPr>
          <p:cNvPr id="13" name="Text 10"/>
          <p:cNvSpPr/>
          <p:nvPr/>
        </p:nvSpPr>
        <p:spPr>
          <a:xfrm>
            <a:off x="773013" y="3828217"/>
            <a:ext cx="150019" cy="267891"/>
          </a:xfrm>
          <a:prstGeom prst="rect">
            <a:avLst/>
          </a:prstGeom>
          <a:noFill/>
          <a:ln/>
        </p:spPr>
        <p:txBody>
          <a:bodyPr wrap="none" lIns="0" tIns="0" rIns="0" bIns="0" rtlCol="0" anchor="t"/>
          <a:lstStyle/>
          <a:p>
            <a:pPr marL="0" indent="0" algn="ctr">
              <a:lnSpc>
                <a:spcPts val="2100"/>
              </a:lnSpc>
              <a:buNone/>
            </a:pPr>
            <a:r>
              <a:rPr lang="en-US" sz="2100" b="1" dirty="0">
                <a:solidFill>
                  <a:srgbClr val="272525"/>
                </a:solidFill>
                <a:latin typeface="Barlow Bold" pitchFamily="34" charset="0"/>
                <a:ea typeface="Barlow Bold" pitchFamily="34" charset="-122"/>
                <a:cs typeface="Barlow Bold" pitchFamily="34" charset="-120"/>
              </a:rPr>
              <a:t>2</a:t>
            </a:r>
            <a:endParaRPr lang="en-US" sz="2100" dirty="0"/>
          </a:p>
        </p:txBody>
      </p:sp>
      <p:sp>
        <p:nvSpPr>
          <p:cNvPr id="14" name="Text 11"/>
          <p:cNvSpPr/>
          <p:nvPr/>
        </p:nvSpPr>
        <p:spPr>
          <a:xfrm>
            <a:off x="1781056" y="3750231"/>
            <a:ext cx="2232065" cy="278963"/>
          </a:xfrm>
          <a:prstGeom prst="rect">
            <a:avLst/>
          </a:prstGeom>
          <a:noFill/>
          <a:ln/>
        </p:spPr>
        <p:txBody>
          <a:bodyPr wrap="none" lIns="0" tIns="0" rIns="0" bIns="0" rtlCol="0" anchor="t"/>
          <a:lstStyle/>
          <a:p>
            <a:pPr>
              <a:lnSpc>
                <a:spcPts val="2150"/>
              </a:lnSpc>
            </a:pPr>
            <a:r>
              <a:rPr lang="en-US" sz="2400" b="1" dirty="0">
                <a:solidFill>
                  <a:srgbClr val="272525"/>
                </a:solidFill>
                <a:latin typeface="Barlow Bold" pitchFamily="34" charset="0"/>
                <a:ea typeface="Barlow Bold" pitchFamily="34" charset="-122"/>
              </a:rPr>
              <a:t>Create a Pattern</a:t>
            </a:r>
          </a:p>
        </p:txBody>
      </p:sp>
      <p:sp>
        <p:nvSpPr>
          <p:cNvPr id="15" name="Text 12"/>
          <p:cNvSpPr/>
          <p:nvPr/>
        </p:nvSpPr>
        <p:spPr>
          <a:xfrm>
            <a:off x="1781056" y="4130873"/>
            <a:ext cx="6769298" cy="271463"/>
          </a:xfrm>
          <a:prstGeom prst="rect">
            <a:avLst/>
          </a:prstGeom>
          <a:noFill/>
          <a:ln/>
        </p:spPr>
        <p:txBody>
          <a:bodyPr wrap="none" lIns="0" tIns="0" rIns="0" bIns="0" rtlCol="0" anchor="t"/>
          <a:lstStyle/>
          <a:p>
            <a:pPr>
              <a:lnSpc>
                <a:spcPts val="2100"/>
              </a:lnSpc>
            </a:pPr>
            <a:r>
              <a:rPr lang="en-US" dirty="0">
                <a:solidFill>
                  <a:srgbClr val="272525"/>
                </a:solidFill>
                <a:latin typeface="Montserrat" pitchFamily="34" charset="0"/>
              </a:rPr>
              <a:t>Define your regex pattern as a string: pattern = r'\d+'</a:t>
            </a:r>
          </a:p>
        </p:txBody>
      </p:sp>
      <p:sp>
        <p:nvSpPr>
          <p:cNvPr id="16" name="Shape 13"/>
          <p:cNvSpPr/>
          <p:nvPr/>
        </p:nvSpPr>
        <p:spPr>
          <a:xfrm>
            <a:off x="1016020" y="5111472"/>
            <a:ext cx="593646" cy="22860"/>
          </a:xfrm>
          <a:prstGeom prst="roundRect">
            <a:avLst>
              <a:gd name="adj" fmla="val 667860"/>
            </a:avLst>
          </a:prstGeom>
          <a:solidFill>
            <a:srgbClr val="C1C3D0"/>
          </a:solidFill>
          <a:ln/>
        </p:spPr>
        <p:txBody>
          <a:bodyPr/>
          <a:lstStyle/>
          <a:p>
            <a:endParaRPr lang="en-US"/>
          </a:p>
        </p:txBody>
      </p:sp>
      <p:sp>
        <p:nvSpPr>
          <p:cNvPr id="17" name="Shape 14"/>
          <p:cNvSpPr/>
          <p:nvPr/>
        </p:nvSpPr>
        <p:spPr>
          <a:xfrm>
            <a:off x="657285" y="4932164"/>
            <a:ext cx="381595" cy="381595"/>
          </a:xfrm>
          <a:prstGeom prst="roundRect">
            <a:avLst>
              <a:gd name="adj" fmla="val 40009"/>
            </a:avLst>
          </a:prstGeom>
          <a:solidFill>
            <a:srgbClr val="EEEFF5"/>
          </a:solidFill>
          <a:ln/>
          <a:effectLst>
            <a:outerShdw blurRad="41910" dist="20320" dir="13500000" algn="bl" rotWithShape="0">
              <a:srgbClr val="FFFFFF">
                <a:alpha val="70000"/>
              </a:srgbClr>
            </a:outerShdw>
          </a:effectLst>
        </p:spPr>
        <p:txBody>
          <a:bodyPr/>
          <a:lstStyle/>
          <a:p>
            <a:endParaRPr lang="en-US"/>
          </a:p>
        </p:txBody>
      </p:sp>
      <p:sp>
        <p:nvSpPr>
          <p:cNvPr id="18" name="Text 15"/>
          <p:cNvSpPr/>
          <p:nvPr/>
        </p:nvSpPr>
        <p:spPr>
          <a:xfrm>
            <a:off x="775752" y="4988957"/>
            <a:ext cx="144661" cy="267891"/>
          </a:xfrm>
          <a:prstGeom prst="rect">
            <a:avLst/>
          </a:prstGeom>
          <a:noFill/>
          <a:ln/>
        </p:spPr>
        <p:txBody>
          <a:bodyPr wrap="none" lIns="0" tIns="0" rIns="0" bIns="0" rtlCol="0" anchor="t"/>
          <a:lstStyle/>
          <a:p>
            <a:pPr marL="0" indent="0" algn="ctr">
              <a:lnSpc>
                <a:spcPts val="2100"/>
              </a:lnSpc>
              <a:buNone/>
            </a:pPr>
            <a:r>
              <a:rPr lang="en-US" sz="2100" b="1" dirty="0">
                <a:solidFill>
                  <a:srgbClr val="272525"/>
                </a:solidFill>
                <a:latin typeface="Barlow Bold" pitchFamily="34" charset="0"/>
                <a:ea typeface="Barlow Bold" pitchFamily="34" charset="-122"/>
                <a:cs typeface="Barlow Bold" pitchFamily="34" charset="-120"/>
              </a:rPr>
              <a:t>3</a:t>
            </a:r>
            <a:endParaRPr lang="en-US" sz="2100" dirty="0"/>
          </a:p>
        </p:txBody>
      </p:sp>
      <p:sp>
        <p:nvSpPr>
          <p:cNvPr id="19" name="Text 16"/>
          <p:cNvSpPr/>
          <p:nvPr/>
        </p:nvSpPr>
        <p:spPr>
          <a:xfrm>
            <a:off x="1781056" y="4910971"/>
            <a:ext cx="2232065" cy="278963"/>
          </a:xfrm>
          <a:prstGeom prst="rect">
            <a:avLst/>
          </a:prstGeom>
          <a:noFill/>
          <a:ln/>
        </p:spPr>
        <p:txBody>
          <a:bodyPr wrap="none" lIns="0" tIns="0" rIns="0" bIns="0" rtlCol="0" anchor="t"/>
          <a:lstStyle/>
          <a:p>
            <a:pPr>
              <a:lnSpc>
                <a:spcPts val="2150"/>
              </a:lnSpc>
            </a:pPr>
            <a:r>
              <a:rPr lang="en-US" sz="2400" b="1" dirty="0">
                <a:solidFill>
                  <a:srgbClr val="272525"/>
                </a:solidFill>
                <a:latin typeface="Barlow Bold" pitchFamily="34" charset="0"/>
                <a:ea typeface="Barlow Bold" pitchFamily="34" charset="-122"/>
              </a:rPr>
              <a:t>Compile (Optional)</a:t>
            </a:r>
          </a:p>
        </p:txBody>
      </p:sp>
      <p:sp>
        <p:nvSpPr>
          <p:cNvPr id="20" name="Text 17"/>
          <p:cNvSpPr/>
          <p:nvPr/>
        </p:nvSpPr>
        <p:spPr>
          <a:xfrm>
            <a:off x="1781056" y="5291614"/>
            <a:ext cx="6769298" cy="271463"/>
          </a:xfrm>
          <a:prstGeom prst="rect">
            <a:avLst/>
          </a:prstGeom>
          <a:noFill/>
          <a:ln/>
        </p:spPr>
        <p:txBody>
          <a:bodyPr wrap="none" lIns="0" tIns="0" rIns="0" bIns="0" rtlCol="0" anchor="t"/>
          <a:lstStyle/>
          <a:p>
            <a:pPr>
              <a:lnSpc>
                <a:spcPts val="2100"/>
              </a:lnSpc>
            </a:pPr>
            <a:r>
              <a:rPr lang="en-US" dirty="0">
                <a:solidFill>
                  <a:srgbClr val="272525"/>
                </a:solidFill>
                <a:latin typeface="Montserrat" pitchFamily="34" charset="0"/>
              </a:rPr>
              <a:t>For efficiency, compile the pattern: regex = re.compile(pattern)</a:t>
            </a:r>
          </a:p>
        </p:txBody>
      </p:sp>
      <p:sp>
        <p:nvSpPr>
          <p:cNvPr id="21" name="Shape 18"/>
          <p:cNvSpPr/>
          <p:nvPr/>
        </p:nvSpPr>
        <p:spPr>
          <a:xfrm>
            <a:off x="1016020" y="6272212"/>
            <a:ext cx="593646" cy="22860"/>
          </a:xfrm>
          <a:prstGeom prst="roundRect">
            <a:avLst>
              <a:gd name="adj" fmla="val 667860"/>
            </a:avLst>
          </a:prstGeom>
          <a:solidFill>
            <a:srgbClr val="C1C3D0"/>
          </a:solidFill>
          <a:ln/>
        </p:spPr>
        <p:txBody>
          <a:bodyPr/>
          <a:lstStyle/>
          <a:p>
            <a:endParaRPr lang="en-US"/>
          </a:p>
        </p:txBody>
      </p:sp>
      <p:sp>
        <p:nvSpPr>
          <p:cNvPr id="22" name="Shape 19"/>
          <p:cNvSpPr/>
          <p:nvPr/>
        </p:nvSpPr>
        <p:spPr>
          <a:xfrm>
            <a:off x="657285" y="6092904"/>
            <a:ext cx="381595" cy="381595"/>
          </a:xfrm>
          <a:prstGeom prst="roundRect">
            <a:avLst>
              <a:gd name="adj" fmla="val 40009"/>
            </a:avLst>
          </a:prstGeom>
          <a:solidFill>
            <a:srgbClr val="EEEFF5"/>
          </a:solidFill>
          <a:ln/>
          <a:effectLst>
            <a:outerShdw blurRad="41910" dist="20320" dir="13500000" algn="bl" rotWithShape="0">
              <a:srgbClr val="FFFFFF">
                <a:alpha val="70000"/>
              </a:srgbClr>
            </a:outerShdw>
          </a:effectLst>
        </p:spPr>
        <p:txBody>
          <a:bodyPr/>
          <a:lstStyle/>
          <a:p>
            <a:endParaRPr lang="en-US"/>
          </a:p>
        </p:txBody>
      </p:sp>
      <p:sp>
        <p:nvSpPr>
          <p:cNvPr id="23" name="Text 20"/>
          <p:cNvSpPr/>
          <p:nvPr/>
        </p:nvSpPr>
        <p:spPr>
          <a:xfrm>
            <a:off x="767060" y="6149697"/>
            <a:ext cx="162044" cy="267891"/>
          </a:xfrm>
          <a:prstGeom prst="rect">
            <a:avLst/>
          </a:prstGeom>
          <a:noFill/>
          <a:ln/>
        </p:spPr>
        <p:txBody>
          <a:bodyPr wrap="none" lIns="0" tIns="0" rIns="0" bIns="0" rtlCol="0" anchor="t"/>
          <a:lstStyle/>
          <a:p>
            <a:pPr marL="0" indent="0" algn="ctr">
              <a:lnSpc>
                <a:spcPts val="2100"/>
              </a:lnSpc>
              <a:buNone/>
            </a:pPr>
            <a:r>
              <a:rPr lang="en-US" sz="2100" b="1" dirty="0">
                <a:solidFill>
                  <a:srgbClr val="272525"/>
                </a:solidFill>
                <a:latin typeface="Barlow Bold" pitchFamily="34" charset="0"/>
                <a:ea typeface="Barlow Bold" pitchFamily="34" charset="-122"/>
                <a:cs typeface="Barlow Bold" pitchFamily="34" charset="-120"/>
              </a:rPr>
              <a:t>4</a:t>
            </a:r>
            <a:endParaRPr lang="en-US" sz="2100" dirty="0"/>
          </a:p>
        </p:txBody>
      </p:sp>
      <p:sp>
        <p:nvSpPr>
          <p:cNvPr id="24" name="Text 21"/>
          <p:cNvSpPr/>
          <p:nvPr/>
        </p:nvSpPr>
        <p:spPr>
          <a:xfrm>
            <a:off x="1781056" y="6071711"/>
            <a:ext cx="2232065" cy="278963"/>
          </a:xfrm>
          <a:prstGeom prst="rect">
            <a:avLst/>
          </a:prstGeom>
          <a:noFill/>
          <a:ln/>
        </p:spPr>
        <p:txBody>
          <a:bodyPr wrap="none" lIns="0" tIns="0" rIns="0" bIns="0" rtlCol="0" anchor="t"/>
          <a:lstStyle/>
          <a:p>
            <a:pPr>
              <a:lnSpc>
                <a:spcPts val="2150"/>
              </a:lnSpc>
            </a:pPr>
            <a:r>
              <a:rPr lang="en-US" sz="2400" b="1" dirty="0">
                <a:solidFill>
                  <a:srgbClr val="272525"/>
                </a:solidFill>
                <a:latin typeface="Barlow Bold" pitchFamily="34" charset="0"/>
                <a:ea typeface="Barlow Bold" pitchFamily="34" charset="-122"/>
              </a:rPr>
              <a:t>Use Regex Functions</a:t>
            </a:r>
          </a:p>
        </p:txBody>
      </p:sp>
      <p:sp>
        <p:nvSpPr>
          <p:cNvPr id="25" name="Text 22"/>
          <p:cNvSpPr/>
          <p:nvPr/>
        </p:nvSpPr>
        <p:spPr>
          <a:xfrm>
            <a:off x="1781056" y="6452354"/>
            <a:ext cx="6769298" cy="271463"/>
          </a:xfrm>
          <a:prstGeom prst="rect">
            <a:avLst/>
          </a:prstGeom>
          <a:noFill/>
          <a:ln/>
        </p:spPr>
        <p:txBody>
          <a:bodyPr wrap="none" lIns="0" tIns="0" rIns="0" bIns="0" rtlCol="0" anchor="t"/>
          <a:lstStyle/>
          <a:p>
            <a:pPr>
              <a:lnSpc>
                <a:spcPts val="2100"/>
              </a:lnSpc>
            </a:pPr>
            <a:r>
              <a:rPr lang="en-US" dirty="0">
                <a:solidFill>
                  <a:srgbClr val="272525"/>
                </a:solidFill>
                <a:latin typeface="Montserrat" pitchFamily="34" charset="0"/>
              </a:rPr>
              <a:t>Utilize functions like re.search(), re.match(), re.findall() to work </a:t>
            </a:r>
          </a:p>
          <a:p>
            <a:pPr>
              <a:lnSpc>
                <a:spcPts val="2100"/>
              </a:lnSpc>
            </a:pPr>
            <a:r>
              <a:rPr lang="en-US" dirty="0">
                <a:solidFill>
                  <a:srgbClr val="272525"/>
                </a:solidFill>
                <a:latin typeface="Montserrat" pitchFamily="34" charset="0"/>
              </a:rPr>
              <a:t>with your pattern</a:t>
            </a:r>
          </a:p>
        </p:txBody>
      </p:sp>
      <p:sp>
        <p:nvSpPr>
          <p:cNvPr id="26" name="Text 23"/>
          <p:cNvSpPr/>
          <p:nvPr/>
        </p:nvSpPr>
        <p:spPr>
          <a:xfrm>
            <a:off x="593646" y="7208433"/>
            <a:ext cx="8940449" cy="542925"/>
          </a:xfrm>
          <a:prstGeom prst="rect">
            <a:avLst/>
          </a:prstGeom>
          <a:noFill/>
          <a:ln/>
        </p:spPr>
        <p:txBody>
          <a:bodyPr wrap="squar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Python's regex implementation is powerful and flexible, allowing you to easily integrate regex into your Python projects for various text-processing tasks.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00921" y="776049"/>
            <a:ext cx="8336756" cy="658773"/>
          </a:xfrm>
          <a:prstGeom prst="rect">
            <a:avLst/>
          </a:prstGeom>
          <a:noFill/>
          <a:ln/>
        </p:spPr>
        <p:txBody>
          <a:bodyPr wrap="none" lIns="0" tIns="0" rIns="0" bIns="0" rtlCol="0" anchor="t"/>
          <a:lstStyle/>
          <a:p>
            <a:pPr marL="0" indent="0">
              <a:lnSpc>
                <a:spcPts val="5150"/>
              </a:lnSpc>
              <a:buNone/>
            </a:pPr>
            <a:r>
              <a:rPr lang="en-US" sz="4000" b="1" dirty="0">
                <a:solidFill>
                  <a:srgbClr val="7068F4"/>
                </a:solidFill>
                <a:latin typeface="Barlow Bold" pitchFamily="34" charset="0"/>
                <a:ea typeface="Barlow Bold" pitchFamily="34" charset="-122"/>
                <a:cs typeface="Barlow Bold" pitchFamily="34" charset="-120"/>
              </a:rPr>
              <a:t>Practical Regex Examples in Python</a:t>
            </a:r>
            <a:endParaRPr lang="en-US" sz="4000" dirty="0"/>
          </a:p>
        </p:txBody>
      </p:sp>
      <p:sp>
        <p:nvSpPr>
          <p:cNvPr id="3" name="Text 1"/>
          <p:cNvSpPr/>
          <p:nvPr/>
        </p:nvSpPr>
        <p:spPr>
          <a:xfrm>
            <a:off x="700921" y="1547455"/>
            <a:ext cx="13228558" cy="640794"/>
          </a:xfrm>
          <a:prstGeom prst="rect">
            <a:avLst/>
          </a:prstGeom>
          <a:noFill/>
          <a:ln/>
        </p:spPr>
        <p:txBody>
          <a:bodyPr wrap="square" lIns="0" tIns="0" rIns="0" bIns="0" rtlCol="0" anchor="t"/>
          <a:lstStyle/>
          <a:p>
            <a:pPr marL="0" indent="0">
              <a:lnSpc>
                <a:spcPts val="2500"/>
              </a:lnSpc>
              <a:buNone/>
            </a:pPr>
            <a:r>
              <a:rPr lang="en-US" dirty="0">
                <a:solidFill>
                  <a:srgbClr val="272525"/>
                </a:solidFill>
                <a:latin typeface="Montserrat" pitchFamily="34" charset="0"/>
                <a:ea typeface="Montserrat" pitchFamily="34" charset="-122"/>
                <a:cs typeface="Montserrat" pitchFamily="34" charset="-120"/>
              </a:rPr>
              <a:t>Let's explore some practical examples of using regex in Python to solve real-world problems. These examples will demonstrate the power and versatility of regex in text-processing tasks.</a:t>
            </a:r>
            <a:endParaRPr lang="en-US" dirty="0"/>
          </a:p>
        </p:txBody>
      </p:sp>
      <p:pic>
        <p:nvPicPr>
          <p:cNvPr id="4" name="Image 0" descr="preencoded.png"/>
          <p:cNvPicPr>
            <a:picLocks noChangeAspect="1"/>
          </p:cNvPicPr>
          <p:nvPr/>
        </p:nvPicPr>
        <p:blipFill>
          <a:blip r:embed="rId3"/>
          <a:stretch>
            <a:fillRect/>
          </a:stretch>
        </p:blipFill>
        <p:spPr>
          <a:xfrm>
            <a:off x="700921" y="2405896"/>
            <a:ext cx="3081814" cy="1904643"/>
          </a:xfrm>
          <a:prstGeom prst="rect">
            <a:avLst/>
          </a:prstGeom>
        </p:spPr>
      </p:pic>
      <p:sp>
        <p:nvSpPr>
          <p:cNvPr id="5" name="Text 2"/>
          <p:cNvSpPr/>
          <p:nvPr/>
        </p:nvSpPr>
        <p:spPr>
          <a:xfrm>
            <a:off x="700921" y="4643437"/>
            <a:ext cx="2635210" cy="329327"/>
          </a:xfrm>
          <a:prstGeom prst="rect">
            <a:avLst/>
          </a:prstGeom>
          <a:noFill/>
          <a:ln/>
        </p:spPr>
        <p:txBody>
          <a:bodyPr wrap="none" lIns="0" tIns="0" rIns="0" bIns="0" rtlCol="0" anchor="t"/>
          <a:lstStyle/>
          <a:p>
            <a:pPr marL="0" indent="0" algn="l">
              <a:lnSpc>
                <a:spcPts val="2550"/>
              </a:lnSpc>
              <a:buNone/>
            </a:pPr>
            <a:r>
              <a:rPr lang="en-US" sz="2400" b="1" dirty="0">
                <a:solidFill>
                  <a:srgbClr val="272525"/>
                </a:solidFill>
                <a:latin typeface="Barlow Bold" pitchFamily="34" charset="0"/>
                <a:ea typeface="Barlow Bold" pitchFamily="34" charset="-122"/>
                <a:cs typeface="Barlow Bold" pitchFamily="34" charset="-120"/>
              </a:rPr>
              <a:t>Email Validation</a:t>
            </a:r>
            <a:endParaRPr lang="en-US" sz="2400" dirty="0"/>
          </a:p>
        </p:txBody>
      </p:sp>
      <p:sp>
        <p:nvSpPr>
          <p:cNvPr id="6" name="Text 3"/>
          <p:cNvSpPr/>
          <p:nvPr/>
        </p:nvSpPr>
        <p:spPr>
          <a:xfrm>
            <a:off x="700921" y="5188982"/>
            <a:ext cx="3081814" cy="1281589"/>
          </a:xfrm>
          <a:prstGeom prst="rect">
            <a:avLst/>
          </a:prstGeom>
          <a:noFill/>
          <a:ln/>
        </p:spPr>
        <p:txBody>
          <a:bodyPr wrap="square" lIns="0" tIns="0" rIns="0" bIns="0" rtlCol="0" anchor="t"/>
          <a:lstStyle/>
          <a:p>
            <a:pPr marL="0" indent="0" algn="l">
              <a:lnSpc>
                <a:spcPts val="2500"/>
              </a:lnSpc>
              <a:buNone/>
            </a:pPr>
            <a:r>
              <a:rPr lang="en-US" dirty="0">
                <a:solidFill>
                  <a:srgbClr val="272525"/>
                </a:solidFill>
                <a:latin typeface="Montserrat" pitchFamily="34" charset="0"/>
                <a:ea typeface="Montserrat" pitchFamily="34" charset="-122"/>
                <a:cs typeface="Montserrat" pitchFamily="34" charset="-120"/>
              </a:rPr>
              <a:t>pattern = r'^[\w\.-]+@[\w\.-]+\.\w+$' is_valid = re.match(pattern, email)</a:t>
            </a:r>
            <a:endParaRPr lang="en-US" dirty="0"/>
          </a:p>
        </p:txBody>
      </p:sp>
      <p:pic>
        <p:nvPicPr>
          <p:cNvPr id="7" name="Image 1" descr="preencoded.png"/>
          <p:cNvPicPr>
            <a:picLocks noChangeAspect="1"/>
          </p:cNvPicPr>
          <p:nvPr/>
        </p:nvPicPr>
        <p:blipFill>
          <a:blip r:embed="rId4"/>
          <a:stretch>
            <a:fillRect/>
          </a:stretch>
        </p:blipFill>
        <p:spPr>
          <a:xfrm>
            <a:off x="4083129" y="2405896"/>
            <a:ext cx="3081814" cy="1904643"/>
          </a:xfrm>
          <a:prstGeom prst="rect">
            <a:avLst/>
          </a:prstGeom>
        </p:spPr>
      </p:pic>
      <p:sp>
        <p:nvSpPr>
          <p:cNvPr id="8" name="Text 4"/>
          <p:cNvSpPr/>
          <p:nvPr/>
        </p:nvSpPr>
        <p:spPr>
          <a:xfrm>
            <a:off x="4083129" y="4643437"/>
            <a:ext cx="2635210" cy="329327"/>
          </a:xfrm>
          <a:prstGeom prst="rect">
            <a:avLst/>
          </a:prstGeom>
          <a:noFill/>
          <a:ln/>
        </p:spPr>
        <p:txBody>
          <a:bodyPr wrap="none" lIns="0" tIns="0" rIns="0" bIns="0" rtlCol="0" anchor="t"/>
          <a:lstStyle/>
          <a:p>
            <a:pPr marL="0" indent="0" algn="l">
              <a:lnSpc>
                <a:spcPts val="2550"/>
              </a:lnSpc>
              <a:buNone/>
            </a:pPr>
            <a:r>
              <a:rPr lang="en-US" sz="2400" b="1" dirty="0">
                <a:solidFill>
                  <a:srgbClr val="272525"/>
                </a:solidFill>
                <a:latin typeface="Barlow Bold" pitchFamily="34" charset="0"/>
                <a:ea typeface="Barlow Bold" pitchFamily="34" charset="-122"/>
                <a:cs typeface="Barlow Bold" pitchFamily="34" charset="-120"/>
              </a:rPr>
              <a:t>URL Extraction</a:t>
            </a:r>
            <a:endParaRPr lang="en-US" sz="2400" dirty="0"/>
          </a:p>
        </p:txBody>
      </p:sp>
      <p:sp>
        <p:nvSpPr>
          <p:cNvPr id="9" name="Text 5"/>
          <p:cNvSpPr/>
          <p:nvPr/>
        </p:nvSpPr>
        <p:spPr>
          <a:xfrm>
            <a:off x="4083129" y="5188982"/>
            <a:ext cx="3081814" cy="640794"/>
          </a:xfrm>
          <a:prstGeom prst="rect">
            <a:avLst/>
          </a:prstGeom>
          <a:noFill/>
          <a:ln/>
        </p:spPr>
        <p:txBody>
          <a:bodyPr wrap="square" lIns="0" tIns="0" rIns="0" bIns="0" rtlCol="0" anchor="t"/>
          <a:lstStyle/>
          <a:p>
            <a:pPr marL="0" indent="0" algn="l">
              <a:lnSpc>
                <a:spcPts val="2500"/>
              </a:lnSpc>
              <a:buNone/>
            </a:pPr>
            <a:r>
              <a:rPr lang="en-US" dirty="0">
                <a:solidFill>
                  <a:srgbClr val="272525"/>
                </a:solidFill>
                <a:latin typeface="Montserrat" pitchFamily="34" charset="0"/>
                <a:ea typeface="Montserrat" pitchFamily="34" charset="-122"/>
                <a:cs typeface="Montserrat" pitchFamily="34" charset="-120"/>
              </a:rPr>
              <a:t>pattern = r'https?://\S+' urls = re.findall(pattern, text)</a:t>
            </a:r>
            <a:endParaRPr lang="en-US" dirty="0"/>
          </a:p>
        </p:txBody>
      </p:sp>
      <p:pic>
        <p:nvPicPr>
          <p:cNvPr id="10" name="Image 2" descr="preencoded.png"/>
          <p:cNvPicPr>
            <a:picLocks noChangeAspect="1"/>
          </p:cNvPicPr>
          <p:nvPr/>
        </p:nvPicPr>
        <p:blipFill>
          <a:blip r:embed="rId5"/>
          <a:stretch>
            <a:fillRect/>
          </a:stretch>
        </p:blipFill>
        <p:spPr>
          <a:xfrm>
            <a:off x="7465338" y="2405896"/>
            <a:ext cx="3081814" cy="1904643"/>
          </a:xfrm>
          <a:prstGeom prst="rect">
            <a:avLst/>
          </a:prstGeom>
        </p:spPr>
      </p:pic>
      <p:sp>
        <p:nvSpPr>
          <p:cNvPr id="11" name="Text 6"/>
          <p:cNvSpPr/>
          <p:nvPr/>
        </p:nvSpPr>
        <p:spPr>
          <a:xfrm>
            <a:off x="7465338" y="4643437"/>
            <a:ext cx="2635210" cy="329327"/>
          </a:xfrm>
          <a:prstGeom prst="rect">
            <a:avLst/>
          </a:prstGeom>
          <a:noFill/>
          <a:ln/>
        </p:spPr>
        <p:txBody>
          <a:bodyPr wrap="none" lIns="0" tIns="0" rIns="0" bIns="0" rtlCol="0" anchor="t"/>
          <a:lstStyle/>
          <a:p>
            <a:pPr marL="0" indent="0" algn="l">
              <a:lnSpc>
                <a:spcPts val="2550"/>
              </a:lnSpc>
              <a:buNone/>
            </a:pPr>
            <a:r>
              <a:rPr lang="en-US" sz="2400" b="1" dirty="0">
                <a:solidFill>
                  <a:srgbClr val="272525"/>
                </a:solidFill>
                <a:latin typeface="Barlow Bold" pitchFamily="34" charset="0"/>
                <a:ea typeface="Barlow Bold" pitchFamily="34" charset="-122"/>
                <a:cs typeface="Barlow Bold" pitchFamily="34" charset="-120"/>
              </a:rPr>
              <a:t>Date Formatting</a:t>
            </a:r>
            <a:endParaRPr lang="en-US" sz="2400" dirty="0"/>
          </a:p>
        </p:txBody>
      </p:sp>
      <p:sp>
        <p:nvSpPr>
          <p:cNvPr id="12" name="Text 7"/>
          <p:cNvSpPr/>
          <p:nvPr/>
        </p:nvSpPr>
        <p:spPr>
          <a:xfrm>
            <a:off x="7465338" y="5188982"/>
            <a:ext cx="3081814" cy="961192"/>
          </a:xfrm>
          <a:prstGeom prst="rect">
            <a:avLst/>
          </a:prstGeom>
          <a:noFill/>
          <a:ln/>
        </p:spPr>
        <p:txBody>
          <a:bodyPr wrap="square" lIns="0" tIns="0" rIns="0" bIns="0" rtlCol="0" anchor="t"/>
          <a:lstStyle/>
          <a:p>
            <a:pPr marL="0" indent="0" algn="l">
              <a:lnSpc>
                <a:spcPts val="2500"/>
              </a:lnSpc>
              <a:buNone/>
            </a:pPr>
            <a:r>
              <a:rPr lang="en-US" dirty="0">
                <a:solidFill>
                  <a:srgbClr val="272525"/>
                </a:solidFill>
                <a:latin typeface="Montserrat" pitchFamily="34" charset="0"/>
                <a:ea typeface="Montserrat" pitchFamily="34" charset="-122"/>
                <a:cs typeface="Montserrat" pitchFamily="34" charset="-120"/>
              </a:rPr>
              <a:t>pattern = r'(\d{2})/(\d{2})/(\d{4})' formatted = re.sub(pattern, r'\3-\1-\2', date)</a:t>
            </a:r>
            <a:endParaRPr lang="en-US" dirty="0"/>
          </a:p>
        </p:txBody>
      </p:sp>
      <p:pic>
        <p:nvPicPr>
          <p:cNvPr id="13" name="Image 3" descr="preencoded.png"/>
          <p:cNvPicPr>
            <a:picLocks noChangeAspect="1"/>
          </p:cNvPicPr>
          <p:nvPr/>
        </p:nvPicPr>
        <p:blipFill>
          <a:blip r:embed="rId6"/>
          <a:stretch>
            <a:fillRect/>
          </a:stretch>
        </p:blipFill>
        <p:spPr>
          <a:xfrm>
            <a:off x="10847546" y="2405896"/>
            <a:ext cx="3081933" cy="1904762"/>
          </a:xfrm>
          <a:prstGeom prst="rect">
            <a:avLst/>
          </a:prstGeom>
        </p:spPr>
      </p:pic>
      <p:sp>
        <p:nvSpPr>
          <p:cNvPr id="14" name="Text 8"/>
          <p:cNvSpPr/>
          <p:nvPr/>
        </p:nvSpPr>
        <p:spPr>
          <a:xfrm>
            <a:off x="10847546" y="4643556"/>
            <a:ext cx="3006685" cy="329327"/>
          </a:xfrm>
          <a:prstGeom prst="rect">
            <a:avLst/>
          </a:prstGeom>
          <a:noFill/>
          <a:ln/>
        </p:spPr>
        <p:txBody>
          <a:bodyPr wrap="none" lIns="0" tIns="0" rIns="0" bIns="0" rtlCol="0" anchor="t"/>
          <a:lstStyle/>
          <a:p>
            <a:pPr marL="0" indent="0" algn="l">
              <a:lnSpc>
                <a:spcPts val="2550"/>
              </a:lnSpc>
              <a:buNone/>
            </a:pPr>
            <a:r>
              <a:rPr lang="en-US" sz="2400" b="1" dirty="0">
                <a:solidFill>
                  <a:srgbClr val="272525"/>
                </a:solidFill>
                <a:latin typeface="Barlow Bold" pitchFamily="34" charset="0"/>
                <a:ea typeface="Barlow Bold" pitchFamily="34" charset="-122"/>
                <a:cs typeface="Barlow Bold" pitchFamily="34" charset="-120"/>
              </a:rPr>
              <a:t>Password Strength Check</a:t>
            </a:r>
            <a:endParaRPr lang="en-US" sz="2400" dirty="0"/>
          </a:p>
        </p:txBody>
      </p:sp>
      <p:sp>
        <p:nvSpPr>
          <p:cNvPr id="15" name="Text 9"/>
          <p:cNvSpPr/>
          <p:nvPr/>
        </p:nvSpPr>
        <p:spPr>
          <a:xfrm>
            <a:off x="10847546" y="5189101"/>
            <a:ext cx="3081933" cy="961192"/>
          </a:xfrm>
          <a:prstGeom prst="rect">
            <a:avLst/>
          </a:prstGeom>
          <a:noFill/>
          <a:ln/>
        </p:spPr>
        <p:txBody>
          <a:bodyPr wrap="square" lIns="0" tIns="0" rIns="0" bIns="0" rtlCol="0" anchor="t"/>
          <a:lstStyle/>
          <a:p>
            <a:pPr marL="0" indent="0" algn="l">
              <a:lnSpc>
                <a:spcPts val="2500"/>
              </a:lnSpc>
              <a:buNone/>
            </a:pPr>
            <a:r>
              <a:rPr lang="en-US" dirty="0">
                <a:solidFill>
                  <a:srgbClr val="272525"/>
                </a:solidFill>
                <a:latin typeface="Montserrat" pitchFamily="34" charset="0"/>
                <a:ea typeface="Montserrat" pitchFamily="34" charset="-122"/>
                <a:cs typeface="Montserrat" pitchFamily="34" charset="-120"/>
              </a:rPr>
              <a:t>pattern = r'^(?=.*[A-Z])(?=.*[a-z])(?=.*\d)[A-Za-z\d]{8,}$' is_strong = re.match(pattern, password)</a:t>
            </a:r>
            <a:endParaRPr lang="en-US" dirty="0"/>
          </a:p>
        </p:txBody>
      </p:sp>
      <p:sp>
        <p:nvSpPr>
          <p:cNvPr id="16" name="Text 10"/>
          <p:cNvSpPr/>
          <p:nvPr/>
        </p:nvSpPr>
        <p:spPr>
          <a:xfrm>
            <a:off x="700921" y="7028617"/>
            <a:ext cx="13228558" cy="640794"/>
          </a:xfrm>
          <a:prstGeom prst="rect">
            <a:avLst/>
          </a:prstGeom>
          <a:noFill/>
          <a:ln/>
        </p:spPr>
        <p:txBody>
          <a:bodyPr wrap="square" lIns="0" tIns="0" rIns="0" bIns="0" rtlCol="0" anchor="t"/>
          <a:lstStyle/>
          <a:p>
            <a:pPr marL="0" indent="0">
              <a:lnSpc>
                <a:spcPts val="2500"/>
              </a:lnSpc>
              <a:buNone/>
            </a:pPr>
            <a:r>
              <a:rPr lang="en-US" dirty="0">
                <a:solidFill>
                  <a:srgbClr val="272525"/>
                </a:solidFill>
                <a:latin typeface="Montserrat" pitchFamily="34" charset="0"/>
                <a:ea typeface="Montserrat" pitchFamily="34" charset="-122"/>
                <a:cs typeface="Montserrat" pitchFamily="34" charset="-120"/>
              </a:rPr>
              <a:t>These examples showcase how regex can be used to validate input, extract information, reformat text, and enforce complex rules, all with concise and efficient code.</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15592"/>
          <a:stretch/>
        </p:blipFill>
        <p:spPr>
          <a:xfrm>
            <a:off x="9999406" y="0"/>
            <a:ext cx="4630994" cy="8229957"/>
          </a:xfrm>
          <a:prstGeom prst="rect">
            <a:avLst/>
          </a:prstGeom>
        </p:spPr>
      </p:pic>
      <p:sp>
        <p:nvSpPr>
          <p:cNvPr id="3" name="Text 0"/>
          <p:cNvSpPr/>
          <p:nvPr/>
        </p:nvSpPr>
        <p:spPr>
          <a:xfrm>
            <a:off x="559356" y="439460"/>
            <a:ext cx="8025289" cy="1051322"/>
          </a:xfrm>
          <a:prstGeom prst="rect">
            <a:avLst/>
          </a:prstGeom>
          <a:noFill/>
          <a:ln/>
        </p:spPr>
        <p:txBody>
          <a:bodyPr wrap="square" lIns="0" tIns="0" rIns="0" bIns="0" rtlCol="0" anchor="t"/>
          <a:lstStyle/>
          <a:p>
            <a:pPr marL="0" indent="0">
              <a:lnSpc>
                <a:spcPts val="4100"/>
              </a:lnSpc>
              <a:buNone/>
            </a:pPr>
            <a:r>
              <a:rPr lang="en-US" sz="4000" b="1" dirty="0">
                <a:solidFill>
                  <a:srgbClr val="7068F4"/>
                </a:solidFill>
                <a:latin typeface="Barlow Bold" pitchFamily="34" charset="0"/>
                <a:ea typeface="Barlow Bold" pitchFamily="34" charset="-122"/>
                <a:cs typeface="Barlow Bold" pitchFamily="34" charset="-120"/>
              </a:rPr>
              <a:t>Best Practices and Performance Considerations</a:t>
            </a:r>
            <a:endParaRPr lang="en-US" sz="4000" dirty="0"/>
          </a:p>
        </p:txBody>
      </p:sp>
      <p:sp>
        <p:nvSpPr>
          <p:cNvPr id="4" name="Text 1"/>
          <p:cNvSpPr/>
          <p:nvPr/>
        </p:nvSpPr>
        <p:spPr>
          <a:xfrm>
            <a:off x="559355" y="1583558"/>
            <a:ext cx="8025289" cy="511254"/>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As you become more proficient with regex, it's important to consider best practices and performance implications to write efficient and maintainable patterns.</a:t>
            </a:r>
            <a:endParaRPr lang="en-US" dirty="0"/>
          </a:p>
        </p:txBody>
      </p:sp>
      <p:sp>
        <p:nvSpPr>
          <p:cNvPr id="5" name="Shape 2"/>
          <p:cNvSpPr/>
          <p:nvPr/>
        </p:nvSpPr>
        <p:spPr>
          <a:xfrm>
            <a:off x="559356" y="2601278"/>
            <a:ext cx="359569" cy="359569"/>
          </a:xfrm>
          <a:prstGeom prst="roundRect">
            <a:avLst>
              <a:gd name="adj" fmla="val 40002"/>
            </a:avLst>
          </a:prstGeom>
          <a:solidFill>
            <a:srgbClr val="EEEFF5"/>
          </a:solidFill>
          <a:ln/>
          <a:effectLst>
            <a:outerShdw blurRad="39370" dist="19050" dir="13500000" algn="bl" rotWithShape="0">
              <a:srgbClr val="FFFFFF">
                <a:alpha val="70000"/>
              </a:srgbClr>
            </a:outerShdw>
          </a:effectLst>
        </p:spPr>
        <p:txBody>
          <a:bodyPr/>
          <a:lstStyle/>
          <a:p>
            <a:endParaRPr lang="en-US"/>
          </a:p>
        </p:txBody>
      </p:sp>
      <p:sp>
        <p:nvSpPr>
          <p:cNvPr id="6" name="Text 3"/>
          <p:cNvSpPr/>
          <p:nvPr/>
        </p:nvSpPr>
        <p:spPr>
          <a:xfrm>
            <a:off x="694373" y="2654856"/>
            <a:ext cx="89416" cy="252293"/>
          </a:xfrm>
          <a:prstGeom prst="rect">
            <a:avLst/>
          </a:prstGeom>
          <a:noFill/>
          <a:ln/>
        </p:spPr>
        <p:txBody>
          <a:bodyPr wrap="none" lIns="0" tIns="0" rIns="0" bIns="0" rtlCol="0" anchor="t"/>
          <a:lstStyle/>
          <a:p>
            <a:pPr marL="0" indent="0" algn="ctr">
              <a:lnSpc>
                <a:spcPts val="1950"/>
              </a:lnSpc>
              <a:buNone/>
            </a:pPr>
            <a:r>
              <a:rPr lang="en-US" sz="1950" b="1" dirty="0">
                <a:solidFill>
                  <a:srgbClr val="272525"/>
                </a:solidFill>
                <a:latin typeface="Barlow Bold" pitchFamily="34" charset="0"/>
                <a:ea typeface="Barlow Bold" pitchFamily="34" charset="-122"/>
                <a:cs typeface="Barlow Bold" pitchFamily="34" charset="-120"/>
              </a:rPr>
              <a:t>1</a:t>
            </a:r>
            <a:endParaRPr lang="en-US" sz="1950" dirty="0"/>
          </a:p>
        </p:txBody>
      </p:sp>
      <p:sp>
        <p:nvSpPr>
          <p:cNvPr id="7" name="Text 4"/>
          <p:cNvSpPr/>
          <p:nvPr/>
        </p:nvSpPr>
        <p:spPr>
          <a:xfrm>
            <a:off x="1078706" y="2601278"/>
            <a:ext cx="2102763" cy="262771"/>
          </a:xfrm>
          <a:prstGeom prst="rect">
            <a:avLst/>
          </a:prstGeom>
          <a:noFill/>
          <a:ln/>
        </p:spPr>
        <p:txBody>
          <a:bodyPr wrap="none" lIns="0" tIns="0" rIns="0" bIns="0" rtlCol="0" anchor="t"/>
          <a:lstStyle/>
          <a:p>
            <a:pPr marL="0" indent="0">
              <a:lnSpc>
                <a:spcPts val="2050"/>
              </a:lnSpc>
              <a:buNone/>
            </a:pPr>
            <a:r>
              <a:rPr lang="en-US" sz="2400" b="1" dirty="0">
                <a:solidFill>
                  <a:srgbClr val="272525"/>
                </a:solidFill>
                <a:latin typeface="Barlow Bold" pitchFamily="34" charset="0"/>
                <a:ea typeface="Barlow Bold" pitchFamily="34" charset="-122"/>
                <a:cs typeface="Barlow Bold" pitchFamily="34" charset="-120"/>
              </a:rPr>
              <a:t>Keep It Simple</a:t>
            </a:r>
            <a:endParaRPr lang="en-US" sz="2400" dirty="0"/>
          </a:p>
        </p:txBody>
      </p:sp>
      <p:sp>
        <p:nvSpPr>
          <p:cNvPr id="8" name="Text 5"/>
          <p:cNvSpPr/>
          <p:nvPr/>
        </p:nvSpPr>
        <p:spPr>
          <a:xfrm>
            <a:off x="1078705" y="2959894"/>
            <a:ext cx="8360149" cy="511254"/>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Start with the simplest pattern that solves your problem. Overly complex regex can be hard to maintain and debug.</a:t>
            </a:r>
            <a:endParaRPr lang="en-US" dirty="0"/>
          </a:p>
        </p:txBody>
      </p:sp>
      <p:sp>
        <p:nvSpPr>
          <p:cNvPr id="9" name="Shape 6"/>
          <p:cNvSpPr/>
          <p:nvPr/>
        </p:nvSpPr>
        <p:spPr>
          <a:xfrm>
            <a:off x="559356" y="3810714"/>
            <a:ext cx="359569" cy="359569"/>
          </a:xfrm>
          <a:prstGeom prst="roundRect">
            <a:avLst>
              <a:gd name="adj" fmla="val 40002"/>
            </a:avLst>
          </a:prstGeom>
          <a:solidFill>
            <a:srgbClr val="EEEFF5"/>
          </a:solidFill>
          <a:ln/>
          <a:effectLst>
            <a:outerShdw blurRad="39370" dist="19050" dir="13500000" algn="bl" rotWithShape="0">
              <a:srgbClr val="FFFFFF">
                <a:alpha val="70000"/>
              </a:srgbClr>
            </a:outerShdw>
          </a:effectLst>
        </p:spPr>
        <p:txBody>
          <a:bodyPr/>
          <a:lstStyle/>
          <a:p>
            <a:endParaRPr lang="en-US"/>
          </a:p>
        </p:txBody>
      </p:sp>
      <p:sp>
        <p:nvSpPr>
          <p:cNvPr id="10" name="Text 7"/>
          <p:cNvSpPr/>
          <p:nvPr/>
        </p:nvSpPr>
        <p:spPr>
          <a:xfrm>
            <a:off x="668416" y="3732907"/>
            <a:ext cx="141327" cy="252293"/>
          </a:xfrm>
          <a:prstGeom prst="rect">
            <a:avLst/>
          </a:prstGeom>
          <a:noFill/>
          <a:ln/>
        </p:spPr>
        <p:txBody>
          <a:bodyPr wrap="none" lIns="0" tIns="0" rIns="0" bIns="0" rtlCol="0" anchor="t"/>
          <a:lstStyle/>
          <a:p>
            <a:pPr marL="0" indent="0" algn="ctr">
              <a:lnSpc>
                <a:spcPts val="1950"/>
              </a:lnSpc>
              <a:buNone/>
            </a:pPr>
            <a:r>
              <a:rPr lang="en-US" sz="1950" b="1" dirty="0">
                <a:solidFill>
                  <a:srgbClr val="272525"/>
                </a:solidFill>
                <a:latin typeface="Barlow Bold" pitchFamily="34" charset="0"/>
                <a:ea typeface="Barlow Bold" pitchFamily="34" charset="-122"/>
                <a:cs typeface="Barlow Bold" pitchFamily="34" charset="-120"/>
              </a:rPr>
              <a:t>2</a:t>
            </a:r>
            <a:endParaRPr lang="en-US" sz="1950" dirty="0"/>
          </a:p>
        </p:txBody>
      </p:sp>
      <p:sp>
        <p:nvSpPr>
          <p:cNvPr id="11" name="Text 8"/>
          <p:cNvSpPr/>
          <p:nvPr/>
        </p:nvSpPr>
        <p:spPr>
          <a:xfrm>
            <a:off x="1078705" y="3679328"/>
            <a:ext cx="2474119" cy="262771"/>
          </a:xfrm>
          <a:prstGeom prst="rect">
            <a:avLst/>
          </a:prstGeom>
          <a:noFill/>
          <a:ln/>
        </p:spPr>
        <p:txBody>
          <a:bodyPr wrap="none" lIns="0" tIns="0" rIns="0" bIns="0" rtlCol="0" anchor="t"/>
          <a:lstStyle/>
          <a:p>
            <a:pPr marL="0" indent="0">
              <a:lnSpc>
                <a:spcPts val="2050"/>
              </a:lnSpc>
              <a:buNone/>
            </a:pPr>
            <a:r>
              <a:rPr lang="en-US" sz="2400" b="1" dirty="0">
                <a:solidFill>
                  <a:srgbClr val="272525"/>
                </a:solidFill>
                <a:latin typeface="Barlow Bold" pitchFamily="34" charset="0"/>
                <a:ea typeface="Barlow Bold" pitchFamily="34" charset="-122"/>
                <a:cs typeface="Barlow Bold" pitchFamily="34" charset="-120"/>
              </a:rPr>
              <a:t>Use Non-Capturing Groups</a:t>
            </a:r>
            <a:endParaRPr lang="en-US" sz="2400" dirty="0"/>
          </a:p>
        </p:txBody>
      </p:sp>
      <p:sp>
        <p:nvSpPr>
          <p:cNvPr id="12" name="Text 9"/>
          <p:cNvSpPr/>
          <p:nvPr/>
        </p:nvSpPr>
        <p:spPr>
          <a:xfrm>
            <a:off x="1078704" y="4037945"/>
            <a:ext cx="8360149" cy="511254"/>
          </a:xfrm>
          <a:prstGeom prst="rect">
            <a:avLst/>
          </a:prstGeom>
          <a:noFill/>
          <a:ln/>
        </p:spPr>
        <p:txBody>
          <a:bodyPr wrap="square" lIns="0" tIns="0" rIns="0" bIns="0" rtlCol="0" anchor="t"/>
          <a:lstStyle/>
          <a:p>
            <a:r>
              <a:rPr lang="en-US" dirty="0">
                <a:solidFill>
                  <a:srgbClr val="272525"/>
                </a:solidFill>
                <a:latin typeface="Montserrat" pitchFamily="34" charset="0"/>
              </a:rPr>
              <a:t>When you don't need to capture a group, use (?:...) to improve performance, especially in large texts.</a:t>
            </a:r>
          </a:p>
        </p:txBody>
      </p:sp>
      <p:sp>
        <p:nvSpPr>
          <p:cNvPr id="13" name="Shape 10"/>
          <p:cNvSpPr/>
          <p:nvPr/>
        </p:nvSpPr>
        <p:spPr>
          <a:xfrm>
            <a:off x="559356" y="5020151"/>
            <a:ext cx="359569" cy="359569"/>
          </a:xfrm>
          <a:prstGeom prst="roundRect">
            <a:avLst>
              <a:gd name="adj" fmla="val 40002"/>
            </a:avLst>
          </a:prstGeom>
          <a:solidFill>
            <a:srgbClr val="EEEFF5"/>
          </a:solidFill>
          <a:ln/>
          <a:effectLst>
            <a:outerShdw blurRad="39370" dist="19050" dir="13500000" algn="bl" rotWithShape="0">
              <a:srgbClr val="FFFFFF">
                <a:alpha val="70000"/>
              </a:srgbClr>
            </a:outerShdw>
          </a:effectLst>
        </p:spPr>
        <p:txBody>
          <a:bodyPr/>
          <a:lstStyle/>
          <a:p>
            <a:endParaRPr lang="en-US"/>
          </a:p>
        </p:txBody>
      </p:sp>
      <p:sp>
        <p:nvSpPr>
          <p:cNvPr id="14" name="Text 11"/>
          <p:cNvSpPr/>
          <p:nvPr/>
        </p:nvSpPr>
        <p:spPr>
          <a:xfrm>
            <a:off x="670916" y="4810838"/>
            <a:ext cx="136327" cy="252293"/>
          </a:xfrm>
          <a:prstGeom prst="rect">
            <a:avLst/>
          </a:prstGeom>
          <a:noFill/>
          <a:ln/>
        </p:spPr>
        <p:txBody>
          <a:bodyPr wrap="none" lIns="0" tIns="0" rIns="0" bIns="0" rtlCol="0" anchor="t"/>
          <a:lstStyle/>
          <a:p>
            <a:pPr marL="0" indent="0" algn="ctr">
              <a:lnSpc>
                <a:spcPts val="1950"/>
              </a:lnSpc>
              <a:buNone/>
            </a:pPr>
            <a:r>
              <a:rPr lang="en-US" sz="1950" b="1" dirty="0">
                <a:solidFill>
                  <a:srgbClr val="272525"/>
                </a:solidFill>
                <a:latin typeface="Barlow Bold" pitchFamily="34" charset="0"/>
                <a:ea typeface="Barlow Bold" pitchFamily="34" charset="-122"/>
                <a:cs typeface="Barlow Bold" pitchFamily="34" charset="-120"/>
              </a:rPr>
              <a:t>3</a:t>
            </a:r>
            <a:endParaRPr lang="en-US" sz="1950" dirty="0"/>
          </a:p>
        </p:txBody>
      </p:sp>
      <p:sp>
        <p:nvSpPr>
          <p:cNvPr id="15" name="Text 12"/>
          <p:cNvSpPr/>
          <p:nvPr/>
        </p:nvSpPr>
        <p:spPr>
          <a:xfrm>
            <a:off x="1078705" y="4757260"/>
            <a:ext cx="3058716" cy="262771"/>
          </a:xfrm>
          <a:prstGeom prst="rect">
            <a:avLst/>
          </a:prstGeom>
          <a:noFill/>
          <a:ln/>
        </p:spPr>
        <p:txBody>
          <a:bodyPr wrap="none" lIns="0" tIns="0" rIns="0" bIns="0" rtlCol="0" anchor="t"/>
          <a:lstStyle/>
          <a:p>
            <a:pPr marL="0" indent="0">
              <a:lnSpc>
                <a:spcPts val="2050"/>
              </a:lnSpc>
              <a:buNone/>
            </a:pPr>
            <a:r>
              <a:rPr lang="en-US" sz="2400" b="1" dirty="0">
                <a:solidFill>
                  <a:srgbClr val="272525"/>
                </a:solidFill>
                <a:latin typeface="Barlow Bold" pitchFamily="34" charset="0"/>
                <a:ea typeface="Barlow Bold" pitchFamily="34" charset="-122"/>
                <a:cs typeface="Barlow Bold" pitchFamily="34" charset="-120"/>
              </a:rPr>
              <a:t>Avoid Catastrophic Backtracking</a:t>
            </a:r>
            <a:endParaRPr lang="en-US" sz="2400" dirty="0"/>
          </a:p>
        </p:txBody>
      </p:sp>
      <p:sp>
        <p:nvSpPr>
          <p:cNvPr id="16" name="Text 13"/>
          <p:cNvSpPr/>
          <p:nvPr/>
        </p:nvSpPr>
        <p:spPr>
          <a:xfrm>
            <a:off x="1078704" y="5115877"/>
            <a:ext cx="8360149" cy="511254"/>
          </a:xfrm>
          <a:prstGeom prst="rect">
            <a:avLst/>
          </a:prstGeom>
          <a:noFill/>
          <a:ln/>
        </p:spPr>
        <p:txBody>
          <a:bodyPr wrap="square" lIns="0" tIns="0" rIns="0" bIns="0" rtlCol="0" anchor="t"/>
          <a:lstStyle/>
          <a:p>
            <a:r>
              <a:rPr lang="en-US" dirty="0">
                <a:solidFill>
                  <a:srgbClr val="272525"/>
                </a:solidFill>
                <a:latin typeface="Montserrat" pitchFamily="34" charset="0"/>
              </a:rPr>
              <a:t>Be cautious with nested quantifiers that can lead to exponential time complexity. Use possessive quantifiers or atomic groups when necessary.</a:t>
            </a:r>
          </a:p>
        </p:txBody>
      </p:sp>
      <p:sp>
        <p:nvSpPr>
          <p:cNvPr id="17" name="Shape 14"/>
          <p:cNvSpPr/>
          <p:nvPr/>
        </p:nvSpPr>
        <p:spPr>
          <a:xfrm>
            <a:off x="559356" y="6229588"/>
            <a:ext cx="359569" cy="359569"/>
          </a:xfrm>
          <a:prstGeom prst="roundRect">
            <a:avLst>
              <a:gd name="adj" fmla="val 40002"/>
            </a:avLst>
          </a:prstGeom>
          <a:solidFill>
            <a:srgbClr val="EEEFF5"/>
          </a:solidFill>
          <a:ln/>
          <a:effectLst>
            <a:outerShdw blurRad="39370" dist="19050" dir="13500000" algn="bl" rotWithShape="0">
              <a:srgbClr val="FFFFFF">
                <a:alpha val="70000"/>
              </a:srgbClr>
            </a:outerShdw>
          </a:effectLst>
        </p:spPr>
        <p:txBody>
          <a:bodyPr/>
          <a:lstStyle/>
          <a:p>
            <a:endParaRPr lang="en-US"/>
          </a:p>
        </p:txBody>
      </p:sp>
      <p:sp>
        <p:nvSpPr>
          <p:cNvPr id="18" name="Text 15"/>
          <p:cNvSpPr/>
          <p:nvPr/>
        </p:nvSpPr>
        <p:spPr>
          <a:xfrm>
            <a:off x="655264" y="5946444"/>
            <a:ext cx="152638" cy="252293"/>
          </a:xfrm>
          <a:prstGeom prst="rect">
            <a:avLst/>
          </a:prstGeom>
          <a:noFill/>
          <a:ln/>
        </p:spPr>
        <p:txBody>
          <a:bodyPr wrap="none" lIns="0" tIns="0" rIns="0" bIns="0" rtlCol="0" anchor="t"/>
          <a:lstStyle/>
          <a:p>
            <a:pPr marL="0" indent="0" algn="ctr">
              <a:lnSpc>
                <a:spcPts val="1950"/>
              </a:lnSpc>
              <a:buNone/>
            </a:pPr>
            <a:r>
              <a:rPr lang="en-US" sz="1950" b="1" dirty="0">
                <a:solidFill>
                  <a:srgbClr val="272525"/>
                </a:solidFill>
                <a:latin typeface="Barlow Bold" pitchFamily="34" charset="0"/>
                <a:ea typeface="Barlow Bold" pitchFamily="34" charset="-122"/>
                <a:cs typeface="Barlow Bold" pitchFamily="34" charset="-120"/>
              </a:rPr>
              <a:t>4</a:t>
            </a:r>
            <a:endParaRPr lang="en-US" sz="1950" dirty="0"/>
          </a:p>
        </p:txBody>
      </p:sp>
      <p:sp>
        <p:nvSpPr>
          <p:cNvPr id="19" name="Text 16"/>
          <p:cNvSpPr/>
          <p:nvPr/>
        </p:nvSpPr>
        <p:spPr>
          <a:xfrm>
            <a:off x="1071149" y="5892866"/>
            <a:ext cx="2102763" cy="262771"/>
          </a:xfrm>
          <a:prstGeom prst="rect">
            <a:avLst/>
          </a:prstGeom>
          <a:noFill/>
          <a:ln/>
        </p:spPr>
        <p:txBody>
          <a:bodyPr wrap="none" lIns="0" tIns="0" rIns="0" bIns="0" rtlCol="0" anchor="t"/>
          <a:lstStyle/>
          <a:p>
            <a:pPr marL="0" indent="0">
              <a:lnSpc>
                <a:spcPts val="2050"/>
              </a:lnSpc>
              <a:buNone/>
            </a:pPr>
            <a:r>
              <a:rPr lang="en-US" sz="2400" b="1" dirty="0">
                <a:solidFill>
                  <a:srgbClr val="272525"/>
                </a:solidFill>
                <a:latin typeface="Barlow Bold" pitchFamily="34" charset="0"/>
                <a:ea typeface="Barlow Bold" pitchFamily="34" charset="-122"/>
                <a:cs typeface="Barlow Bold" pitchFamily="34" charset="-120"/>
              </a:rPr>
              <a:t>Test Thoroughly</a:t>
            </a:r>
            <a:endParaRPr lang="en-US" sz="2400" dirty="0"/>
          </a:p>
        </p:txBody>
      </p:sp>
      <p:sp>
        <p:nvSpPr>
          <p:cNvPr id="20" name="Text 17"/>
          <p:cNvSpPr/>
          <p:nvPr/>
        </p:nvSpPr>
        <p:spPr>
          <a:xfrm>
            <a:off x="1071148" y="6251482"/>
            <a:ext cx="8360149" cy="511254"/>
          </a:xfrm>
          <a:prstGeom prst="rect">
            <a:avLst/>
          </a:prstGeom>
          <a:noFill/>
          <a:ln/>
        </p:spPr>
        <p:txBody>
          <a:bodyPr wrap="square" lIns="0" tIns="0" rIns="0" bIns="0" rtlCol="0" anchor="t"/>
          <a:lstStyle/>
          <a:p>
            <a:r>
              <a:rPr lang="en-US" dirty="0">
                <a:solidFill>
                  <a:srgbClr val="272525"/>
                </a:solidFill>
                <a:latin typeface="Montserrat" pitchFamily="34" charset="0"/>
              </a:rPr>
              <a:t>Always test your regex with various inputs, including edge cases, to ensure it behaves as expected in all scenarios.</a:t>
            </a:r>
          </a:p>
        </p:txBody>
      </p:sp>
      <p:sp>
        <p:nvSpPr>
          <p:cNvPr id="21" name="Text 18"/>
          <p:cNvSpPr/>
          <p:nvPr/>
        </p:nvSpPr>
        <p:spPr>
          <a:xfrm>
            <a:off x="559355" y="6927771"/>
            <a:ext cx="8938605" cy="511254"/>
          </a:xfrm>
          <a:prstGeom prst="rect">
            <a:avLst/>
          </a:prstGeom>
          <a:noFill/>
          <a:ln/>
        </p:spPr>
        <p:txBody>
          <a:bodyPr wrap="square" lIns="0" tIns="0" rIns="0" bIns="0" rtlCol="0" anchor="t"/>
          <a:lstStyle/>
          <a:p>
            <a:pPr marL="0" indent="0">
              <a:buNone/>
            </a:pPr>
            <a:r>
              <a:rPr lang="en-US" dirty="0">
                <a:solidFill>
                  <a:srgbClr val="272525"/>
                </a:solidFill>
                <a:latin typeface="Montserrat" pitchFamily="34" charset="0"/>
                <a:ea typeface="Montserrat" pitchFamily="34" charset="-122"/>
                <a:cs typeface="Montserrat" pitchFamily="34" charset="-120"/>
              </a:rPr>
              <a:t>By following these best practices, you can create regex patterns that are not only effective but also efficient and maintainable, enhancing your overall text-processing capabilities.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934403"/>
            <a:ext cx="8931473" cy="812125"/>
          </a:xfrm>
          <a:prstGeom prst="rect">
            <a:avLst/>
          </a:prstGeom>
          <a:noFill/>
          <a:ln/>
        </p:spPr>
        <p:txBody>
          <a:bodyPr wrap="none" lIns="0" tIns="0" rIns="0" bIns="0" rtlCol="0" anchor="t"/>
          <a:lstStyle/>
          <a:p>
            <a:pPr marL="0" indent="0">
              <a:lnSpc>
                <a:spcPts val="6350"/>
              </a:lnSpc>
              <a:buNone/>
            </a:pPr>
            <a:r>
              <a:rPr lang="en-US" sz="4000" b="1" dirty="0">
                <a:solidFill>
                  <a:srgbClr val="7068F4"/>
                </a:solidFill>
                <a:latin typeface="Barlow Bold" pitchFamily="34" charset="0"/>
                <a:ea typeface="Barlow Bold" pitchFamily="34" charset="-122"/>
                <a:cs typeface="Barlow Bold" pitchFamily="34" charset="-120"/>
              </a:rPr>
              <a:t>What are Regular Expressions?</a:t>
            </a:r>
            <a:endParaRPr lang="en-US" sz="4000" dirty="0"/>
          </a:p>
        </p:txBody>
      </p:sp>
      <p:pic>
        <p:nvPicPr>
          <p:cNvPr id="3" name="Image 0" descr="preencoded.png"/>
          <p:cNvPicPr>
            <a:picLocks noChangeAspect="1"/>
          </p:cNvPicPr>
          <p:nvPr/>
        </p:nvPicPr>
        <p:blipFill>
          <a:blip r:embed="rId3"/>
          <a:stretch>
            <a:fillRect/>
          </a:stretch>
        </p:blipFill>
        <p:spPr>
          <a:xfrm>
            <a:off x="864037" y="2240280"/>
            <a:ext cx="2947868" cy="1821894"/>
          </a:xfrm>
          <a:prstGeom prst="rect">
            <a:avLst/>
          </a:prstGeom>
        </p:spPr>
      </p:pic>
      <p:sp>
        <p:nvSpPr>
          <p:cNvPr id="4" name="Text 1"/>
          <p:cNvSpPr/>
          <p:nvPr/>
        </p:nvSpPr>
        <p:spPr>
          <a:xfrm>
            <a:off x="864037" y="4370784"/>
            <a:ext cx="2947868" cy="406003"/>
          </a:xfrm>
          <a:prstGeom prst="rect">
            <a:avLst/>
          </a:prstGeom>
          <a:noFill/>
          <a:ln/>
        </p:spPr>
        <p:txBody>
          <a:bodyPr wrap="none" lIns="0" tIns="0" rIns="0" bIns="0" rtlCol="0" anchor="t"/>
          <a:lstStyle/>
          <a:p>
            <a:pPr marL="0" indent="0" algn="l">
              <a:lnSpc>
                <a:spcPts val="3150"/>
              </a:lnSpc>
              <a:buNone/>
            </a:pPr>
            <a:r>
              <a:rPr lang="en-US" sz="2400" b="1" dirty="0">
                <a:solidFill>
                  <a:srgbClr val="272525"/>
                </a:solidFill>
                <a:latin typeface="Barlow Bold" pitchFamily="34" charset="0"/>
                <a:ea typeface="Barlow Bold" pitchFamily="34" charset="-122"/>
                <a:cs typeface="Barlow Bold" pitchFamily="34" charset="-120"/>
              </a:rPr>
              <a:t>Pattern Matching</a:t>
            </a:r>
            <a:endParaRPr lang="en-US" sz="2400" dirty="0"/>
          </a:p>
        </p:txBody>
      </p:sp>
      <p:sp>
        <p:nvSpPr>
          <p:cNvPr id="5" name="Text 2"/>
          <p:cNvSpPr/>
          <p:nvPr/>
        </p:nvSpPr>
        <p:spPr>
          <a:xfrm>
            <a:off x="864037" y="4924901"/>
            <a:ext cx="2947868" cy="2370296"/>
          </a:xfrm>
          <a:prstGeom prst="rect">
            <a:avLst/>
          </a:prstGeom>
          <a:noFill/>
          <a:ln/>
        </p:spPr>
        <p:txBody>
          <a:bodyPr wrap="square" lIns="0" tIns="0" rIns="0" bIns="0" rtlCol="0" anchor="t"/>
          <a:lstStyle/>
          <a:p>
            <a:pPr marL="0" indent="0" algn="l">
              <a:lnSpc>
                <a:spcPts val="3100"/>
              </a:lnSpc>
              <a:buNone/>
            </a:pPr>
            <a:r>
              <a:rPr lang="en-US" dirty="0">
                <a:solidFill>
                  <a:srgbClr val="272525"/>
                </a:solidFill>
                <a:latin typeface="Montserrat" pitchFamily="34" charset="0"/>
                <a:ea typeface="Montserrat" pitchFamily="34" charset="-122"/>
                <a:cs typeface="Montserrat" pitchFamily="34" charset="-120"/>
              </a:rPr>
              <a:t>Regex allows you to search for specific patterns within text, making it easy to find and extract information.</a:t>
            </a:r>
            <a:endParaRPr lang="en-US" dirty="0"/>
          </a:p>
        </p:txBody>
      </p:sp>
      <p:pic>
        <p:nvPicPr>
          <p:cNvPr id="6" name="Image 1" descr="preencoded.png"/>
          <p:cNvPicPr>
            <a:picLocks noChangeAspect="1"/>
          </p:cNvPicPr>
          <p:nvPr/>
        </p:nvPicPr>
        <p:blipFill>
          <a:blip r:embed="rId4"/>
          <a:stretch>
            <a:fillRect/>
          </a:stretch>
        </p:blipFill>
        <p:spPr>
          <a:xfrm>
            <a:off x="4182189" y="2240280"/>
            <a:ext cx="2947868" cy="1821894"/>
          </a:xfrm>
          <a:prstGeom prst="rect">
            <a:avLst/>
          </a:prstGeom>
        </p:spPr>
      </p:pic>
      <p:sp>
        <p:nvSpPr>
          <p:cNvPr id="7" name="Text 3"/>
          <p:cNvSpPr/>
          <p:nvPr/>
        </p:nvSpPr>
        <p:spPr>
          <a:xfrm>
            <a:off x="4182189" y="4370784"/>
            <a:ext cx="2947868" cy="406003"/>
          </a:xfrm>
          <a:prstGeom prst="rect">
            <a:avLst/>
          </a:prstGeom>
          <a:noFill/>
          <a:ln/>
        </p:spPr>
        <p:txBody>
          <a:bodyPr wrap="none" lIns="0" tIns="0" rIns="0" bIns="0" rtlCol="0" anchor="t"/>
          <a:lstStyle/>
          <a:p>
            <a:pPr marL="0" indent="0" algn="l">
              <a:lnSpc>
                <a:spcPts val="3150"/>
              </a:lnSpc>
              <a:buNone/>
            </a:pPr>
            <a:r>
              <a:rPr lang="en-US" sz="2400" b="1" dirty="0">
                <a:solidFill>
                  <a:srgbClr val="272525"/>
                </a:solidFill>
                <a:latin typeface="Barlow Bold" pitchFamily="34" charset="0"/>
                <a:ea typeface="Barlow Bold" pitchFamily="34" charset="-122"/>
                <a:cs typeface="Barlow Bold" pitchFamily="34" charset="-120"/>
              </a:rPr>
              <a:t>Text Manipulation</a:t>
            </a:r>
            <a:endParaRPr lang="en-US" sz="2400" dirty="0"/>
          </a:p>
        </p:txBody>
      </p:sp>
      <p:sp>
        <p:nvSpPr>
          <p:cNvPr id="8" name="Text 4"/>
          <p:cNvSpPr/>
          <p:nvPr/>
        </p:nvSpPr>
        <p:spPr>
          <a:xfrm>
            <a:off x="4182189" y="4924901"/>
            <a:ext cx="2947868" cy="1975247"/>
          </a:xfrm>
          <a:prstGeom prst="rect">
            <a:avLst/>
          </a:prstGeom>
          <a:noFill/>
          <a:ln/>
        </p:spPr>
        <p:txBody>
          <a:bodyPr wrap="square" lIns="0" tIns="0" rIns="0" bIns="0" rtlCol="0" anchor="t"/>
          <a:lstStyle/>
          <a:p>
            <a:pPr marL="0" indent="0" algn="l">
              <a:lnSpc>
                <a:spcPts val="3100"/>
              </a:lnSpc>
              <a:buNone/>
            </a:pPr>
            <a:r>
              <a:rPr lang="en-US" dirty="0">
                <a:solidFill>
                  <a:srgbClr val="272525"/>
                </a:solidFill>
                <a:latin typeface="Montserrat" pitchFamily="34" charset="0"/>
                <a:ea typeface="Montserrat" pitchFamily="34" charset="-122"/>
                <a:cs typeface="Montserrat" pitchFamily="34" charset="-120"/>
              </a:rPr>
              <a:t>With regex, you can replace, split, or modify text based on complex patterns, streamlining text processing tasks.</a:t>
            </a:r>
            <a:endParaRPr lang="en-US" dirty="0"/>
          </a:p>
        </p:txBody>
      </p:sp>
      <p:pic>
        <p:nvPicPr>
          <p:cNvPr id="9" name="Image 2" descr="preencoded.png"/>
          <p:cNvPicPr>
            <a:picLocks noChangeAspect="1"/>
          </p:cNvPicPr>
          <p:nvPr/>
        </p:nvPicPr>
        <p:blipFill>
          <a:blip r:embed="rId5"/>
          <a:stretch>
            <a:fillRect/>
          </a:stretch>
        </p:blipFill>
        <p:spPr>
          <a:xfrm>
            <a:off x="7500342" y="2240280"/>
            <a:ext cx="2947868" cy="1821894"/>
          </a:xfrm>
          <a:prstGeom prst="rect">
            <a:avLst/>
          </a:prstGeom>
        </p:spPr>
      </p:pic>
      <p:sp>
        <p:nvSpPr>
          <p:cNvPr id="10" name="Text 5"/>
          <p:cNvSpPr/>
          <p:nvPr/>
        </p:nvSpPr>
        <p:spPr>
          <a:xfrm>
            <a:off x="7500342" y="4370784"/>
            <a:ext cx="2947868" cy="406003"/>
          </a:xfrm>
          <a:prstGeom prst="rect">
            <a:avLst/>
          </a:prstGeom>
          <a:noFill/>
          <a:ln/>
        </p:spPr>
        <p:txBody>
          <a:bodyPr wrap="none" lIns="0" tIns="0" rIns="0" bIns="0" rtlCol="0" anchor="t"/>
          <a:lstStyle/>
          <a:p>
            <a:pPr marL="0" indent="0" algn="l">
              <a:lnSpc>
                <a:spcPts val="3150"/>
              </a:lnSpc>
              <a:buNone/>
            </a:pPr>
            <a:r>
              <a:rPr lang="en-US" sz="2400" b="1" dirty="0">
                <a:solidFill>
                  <a:srgbClr val="272525"/>
                </a:solidFill>
                <a:latin typeface="Barlow Bold" pitchFamily="34" charset="0"/>
                <a:ea typeface="Barlow Bold" pitchFamily="34" charset="-122"/>
                <a:cs typeface="Barlow Bold" pitchFamily="34" charset="-120"/>
              </a:rPr>
              <a:t>Data Validation</a:t>
            </a:r>
            <a:endParaRPr lang="en-US" sz="2400" dirty="0"/>
          </a:p>
        </p:txBody>
      </p:sp>
      <p:sp>
        <p:nvSpPr>
          <p:cNvPr id="11" name="Text 6"/>
          <p:cNvSpPr/>
          <p:nvPr/>
        </p:nvSpPr>
        <p:spPr>
          <a:xfrm>
            <a:off x="7500342" y="4924901"/>
            <a:ext cx="2947868" cy="1975247"/>
          </a:xfrm>
          <a:prstGeom prst="rect">
            <a:avLst/>
          </a:prstGeom>
          <a:noFill/>
          <a:ln/>
        </p:spPr>
        <p:txBody>
          <a:bodyPr wrap="square" lIns="0" tIns="0" rIns="0" bIns="0" rtlCol="0" anchor="t"/>
          <a:lstStyle/>
          <a:p>
            <a:pPr marL="0" indent="0" algn="l">
              <a:lnSpc>
                <a:spcPts val="3100"/>
              </a:lnSpc>
              <a:buNone/>
            </a:pPr>
            <a:r>
              <a:rPr lang="en-US" dirty="0">
                <a:solidFill>
                  <a:srgbClr val="272525"/>
                </a:solidFill>
                <a:latin typeface="Montserrat" pitchFamily="34" charset="0"/>
                <a:ea typeface="Montserrat" pitchFamily="34" charset="-122"/>
                <a:cs typeface="Montserrat" pitchFamily="34" charset="-120"/>
              </a:rPr>
              <a:t>Regex is excellent for validating input formats, such as email addresses, phone numbers, or dates.</a:t>
            </a:r>
            <a:endParaRPr lang="en-US" dirty="0"/>
          </a:p>
        </p:txBody>
      </p:sp>
      <p:pic>
        <p:nvPicPr>
          <p:cNvPr id="12" name="Image 3" descr="preencoded.png"/>
          <p:cNvPicPr>
            <a:picLocks noChangeAspect="1"/>
          </p:cNvPicPr>
          <p:nvPr/>
        </p:nvPicPr>
        <p:blipFill>
          <a:blip r:embed="rId6"/>
          <a:stretch>
            <a:fillRect/>
          </a:stretch>
        </p:blipFill>
        <p:spPr>
          <a:xfrm>
            <a:off x="10818495" y="2240280"/>
            <a:ext cx="2947868" cy="1821894"/>
          </a:xfrm>
          <a:prstGeom prst="rect">
            <a:avLst/>
          </a:prstGeom>
        </p:spPr>
      </p:pic>
      <p:sp>
        <p:nvSpPr>
          <p:cNvPr id="13" name="Text 7"/>
          <p:cNvSpPr/>
          <p:nvPr/>
        </p:nvSpPr>
        <p:spPr>
          <a:xfrm>
            <a:off x="10818495" y="4370784"/>
            <a:ext cx="2947868" cy="406003"/>
          </a:xfrm>
          <a:prstGeom prst="rect">
            <a:avLst/>
          </a:prstGeom>
          <a:noFill/>
          <a:ln/>
        </p:spPr>
        <p:txBody>
          <a:bodyPr wrap="none" lIns="0" tIns="0" rIns="0" bIns="0" rtlCol="0" anchor="t"/>
          <a:lstStyle/>
          <a:p>
            <a:pPr marL="0" indent="0" algn="l">
              <a:lnSpc>
                <a:spcPts val="3150"/>
              </a:lnSpc>
              <a:buNone/>
            </a:pPr>
            <a:r>
              <a:rPr lang="en-US" sz="2400" b="1" dirty="0">
                <a:solidFill>
                  <a:srgbClr val="272525"/>
                </a:solidFill>
                <a:latin typeface="Barlow Bold" pitchFamily="34" charset="0"/>
                <a:ea typeface="Barlow Bold" pitchFamily="34" charset="-122"/>
                <a:cs typeface="Barlow Bold" pitchFamily="34" charset="-120"/>
              </a:rPr>
              <a:t>Language Agnostic</a:t>
            </a:r>
            <a:endParaRPr lang="en-US" sz="2400" dirty="0"/>
          </a:p>
        </p:txBody>
      </p:sp>
      <p:sp>
        <p:nvSpPr>
          <p:cNvPr id="14" name="Text 8"/>
          <p:cNvSpPr/>
          <p:nvPr/>
        </p:nvSpPr>
        <p:spPr>
          <a:xfrm>
            <a:off x="10818495" y="4924901"/>
            <a:ext cx="2947868" cy="1975247"/>
          </a:xfrm>
          <a:prstGeom prst="rect">
            <a:avLst/>
          </a:prstGeom>
          <a:noFill/>
          <a:ln/>
        </p:spPr>
        <p:txBody>
          <a:bodyPr wrap="square" lIns="0" tIns="0" rIns="0" bIns="0" rtlCol="0" anchor="t"/>
          <a:lstStyle/>
          <a:p>
            <a:pPr marL="0" indent="0" algn="l">
              <a:lnSpc>
                <a:spcPts val="3100"/>
              </a:lnSpc>
              <a:buNone/>
            </a:pPr>
            <a:r>
              <a:rPr lang="en-US" dirty="0">
                <a:solidFill>
                  <a:srgbClr val="272525"/>
                </a:solidFill>
                <a:latin typeface="Montserrat" pitchFamily="34" charset="0"/>
                <a:ea typeface="Montserrat" pitchFamily="34" charset="-122"/>
                <a:cs typeface="Montserrat" pitchFamily="34" charset="-120"/>
              </a:rPr>
              <a:t>While syntax may vary slightly, regex concepts are universal across most programming languages.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88419" y="558522"/>
            <a:ext cx="7303889" cy="647105"/>
          </a:xfrm>
          <a:prstGeom prst="rect">
            <a:avLst/>
          </a:prstGeom>
          <a:noFill/>
          <a:ln/>
        </p:spPr>
        <p:txBody>
          <a:bodyPr wrap="none" lIns="0" tIns="0" rIns="0" bIns="0" rtlCol="0" anchor="t"/>
          <a:lstStyle/>
          <a:p>
            <a:pPr marL="0" indent="0">
              <a:lnSpc>
                <a:spcPts val="5050"/>
              </a:lnSpc>
              <a:buNone/>
            </a:pPr>
            <a:r>
              <a:rPr lang="en-US" sz="4000" b="1" dirty="0">
                <a:solidFill>
                  <a:srgbClr val="7068F4"/>
                </a:solidFill>
                <a:latin typeface="Barlow Bold" pitchFamily="34" charset="0"/>
                <a:ea typeface="Barlow Bold" pitchFamily="34" charset="-122"/>
                <a:cs typeface="Barlow Bold" pitchFamily="34" charset="-120"/>
              </a:rPr>
              <a:t>Real-World Use Cases for Regex</a:t>
            </a:r>
            <a:endParaRPr lang="en-US" sz="4000" dirty="0"/>
          </a:p>
        </p:txBody>
      </p:sp>
      <p:sp>
        <p:nvSpPr>
          <p:cNvPr id="3" name="Text 1"/>
          <p:cNvSpPr/>
          <p:nvPr/>
        </p:nvSpPr>
        <p:spPr>
          <a:xfrm>
            <a:off x="688419" y="1351181"/>
            <a:ext cx="13253561" cy="629364"/>
          </a:xfrm>
          <a:prstGeom prst="rect">
            <a:avLst/>
          </a:prstGeom>
          <a:noFill/>
          <a:ln/>
        </p:spPr>
        <p:txBody>
          <a:bodyPr wrap="square" lIns="0" tIns="0" rIns="0" bIns="0" rtlCol="0" anchor="t"/>
          <a:lstStyle/>
          <a:p>
            <a:pPr marL="0" indent="0">
              <a:lnSpc>
                <a:spcPts val="2450"/>
              </a:lnSpc>
              <a:buNone/>
            </a:pPr>
            <a:r>
              <a:rPr lang="en-US" dirty="0">
                <a:solidFill>
                  <a:srgbClr val="272525"/>
                </a:solidFill>
                <a:latin typeface="Montserrat" pitchFamily="34" charset="0"/>
                <a:ea typeface="Montserrat" pitchFamily="34" charset="-122"/>
                <a:cs typeface="Montserrat" pitchFamily="34" charset="-120"/>
              </a:rPr>
              <a:t>Regular expressions find applications in various domains, making them an indispensable tool for developers, data analysts, and even non-technical professionals working with text data.</a:t>
            </a:r>
            <a:endParaRPr lang="en-US" dirty="0"/>
          </a:p>
        </p:txBody>
      </p:sp>
      <p:sp>
        <p:nvSpPr>
          <p:cNvPr id="4" name="Text 2"/>
          <p:cNvSpPr/>
          <p:nvPr/>
        </p:nvSpPr>
        <p:spPr>
          <a:xfrm>
            <a:off x="688419" y="2421968"/>
            <a:ext cx="2588419" cy="323493"/>
          </a:xfrm>
          <a:prstGeom prst="rect">
            <a:avLst/>
          </a:prstGeom>
          <a:noFill/>
          <a:ln/>
        </p:spPr>
        <p:txBody>
          <a:bodyPr wrap="none" lIns="0" tIns="0" rIns="0" bIns="0" rtlCol="0" anchor="t"/>
          <a:lstStyle/>
          <a:p>
            <a:pPr marL="0" indent="0">
              <a:lnSpc>
                <a:spcPts val="2500"/>
              </a:lnSpc>
              <a:buNone/>
            </a:pPr>
            <a:r>
              <a:rPr lang="en-US" sz="2400" b="1" dirty="0">
                <a:solidFill>
                  <a:srgbClr val="7068F4"/>
                </a:solidFill>
                <a:latin typeface="Barlow Bold" pitchFamily="34" charset="0"/>
                <a:ea typeface="Barlow Bold" pitchFamily="34" charset="-122"/>
                <a:cs typeface="Barlow Bold" pitchFamily="34" charset="-120"/>
              </a:rPr>
              <a:t>Web Development</a:t>
            </a:r>
            <a:endParaRPr lang="en-US" sz="2400" dirty="0"/>
          </a:p>
        </p:txBody>
      </p:sp>
      <p:sp>
        <p:nvSpPr>
          <p:cNvPr id="5" name="Text 3"/>
          <p:cNvSpPr/>
          <p:nvPr/>
        </p:nvSpPr>
        <p:spPr>
          <a:xfrm>
            <a:off x="674845" y="2856071"/>
            <a:ext cx="4097417" cy="1258729"/>
          </a:xfrm>
          <a:prstGeom prst="rect">
            <a:avLst/>
          </a:prstGeom>
          <a:noFill/>
          <a:ln/>
        </p:spPr>
        <p:txBody>
          <a:bodyPr wrap="square" lIns="0" tIns="0" rIns="0" bIns="0" rtlCol="0" anchor="t"/>
          <a:lstStyle/>
          <a:p>
            <a:pPr marL="0" indent="0">
              <a:lnSpc>
                <a:spcPts val="2450"/>
              </a:lnSpc>
              <a:buNone/>
            </a:pPr>
            <a:r>
              <a:rPr lang="en-US" dirty="0">
                <a:solidFill>
                  <a:srgbClr val="272525"/>
                </a:solidFill>
                <a:latin typeface="Montserrat" pitchFamily="34" charset="0"/>
                <a:ea typeface="Montserrat" pitchFamily="34" charset="-122"/>
                <a:cs typeface="Montserrat" pitchFamily="34" charset="-120"/>
              </a:rPr>
              <a:t>Regex is crucial for form validation, URL parsing, and content filtering in web applications. It helps ensure data integrity and enhance user experience.</a:t>
            </a:r>
            <a:endParaRPr lang="en-US" dirty="0"/>
          </a:p>
        </p:txBody>
      </p:sp>
      <p:pic>
        <p:nvPicPr>
          <p:cNvPr id="6" name="Image 0" descr="preencoded.png"/>
          <p:cNvPicPr>
            <a:picLocks noChangeAspect="1"/>
          </p:cNvPicPr>
          <p:nvPr/>
        </p:nvPicPr>
        <p:blipFill>
          <a:blip r:embed="rId3"/>
          <a:stretch>
            <a:fillRect/>
          </a:stretch>
        </p:blipFill>
        <p:spPr>
          <a:xfrm>
            <a:off x="688420" y="4846346"/>
            <a:ext cx="3805204" cy="2603514"/>
          </a:xfrm>
          <a:prstGeom prst="rect">
            <a:avLst/>
          </a:prstGeom>
        </p:spPr>
      </p:pic>
      <p:sp>
        <p:nvSpPr>
          <p:cNvPr id="7" name="Text 4"/>
          <p:cNvSpPr/>
          <p:nvPr/>
        </p:nvSpPr>
        <p:spPr>
          <a:xfrm>
            <a:off x="5273278" y="2421968"/>
            <a:ext cx="2588419" cy="323493"/>
          </a:xfrm>
          <a:prstGeom prst="rect">
            <a:avLst/>
          </a:prstGeom>
          <a:noFill/>
          <a:ln/>
        </p:spPr>
        <p:txBody>
          <a:bodyPr wrap="none" lIns="0" tIns="0" rIns="0" bIns="0" rtlCol="0" anchor="t"/>
          <a:lstStyle/>
          <a:p>
            <a:pPr marL="0" indent="0">
              <a:lnSpc>
                <a:spcPts val="2500"/>
              </a:lnSpc>
              <a:buNone/>
            </a:pPr>
            <a:r>
              <a:rPr lang="en-US" sz="2400" b="1" dirty="0">
                <a:solidFill>
                  <a:srgbClr val="7068F4"/>
                </a:solidFill>
                <a:latin typeface="Barlow Bold" pitchFamily="34" charset="0"/>
                <a:ea typeface="Barlow Bold" pitchFamily="34" charset="-122"/>
                <a:cs typeface="Barlow Bold" pitchFamily="34" charset="-120"/>
              </a:rPr>
              <a:t>Data Analysis</a:t>
            </a:r>
            <a:endParaRPr lang="en-US" sz="2400" dirty="0"/>
          </a:p>
        </p:txBody>
      </p:sp>
      <p:sp>
        <p:nvSpPr>
          <p:cNvPr id="8" name="Text 5"/>
          <p:cNvSpPr/>
          <p:nvPr/>
        </p:nvSpPr>
        <p:spPr>
          <a:xfrm>
            <a:off x="5259704" y="2856071"/>
            <a:ext cx="4097417" cy="1258729"/>
          </a:xfrm>
          <a:prstGeom prst="rect">
            <a:avLst/>
          </a:prstGeom>
          <a:noFill/>
          <a:ln/>
        </p:spPr>
        <p:txBody>
          <a:bodyPr wrap="square" lIns="0" tIns="0" rIns="0" bIns="0" rtlCol="0" anchor="t"/>
          <a:lstStyle/>
          <a:p>
            <a:pPr marL="0" indent="0">
              <a:lnSpc>
                <a:spcPts val="2450"/>
              </a:lnSpc>
              <a:buNone/>
            </a:pPr>
            <a:r>
              <a:rPr lang="en-US" dirty="0">
                <a:solidFill>
                  <a:srgbClr val="272525"/>
                </a:solidFill>
                <a:latin typeface="Montserrat" pitchFamily="34" charset="0"/>
                <a:ea typeface="Montserrat" pitchFamily="34" charset="-122"/>
                <a:cs typeface="Montserrat" pitchFamily="34" charset="-120"/>
              </a:rPr>
              <a:t>When working with large datasets, regex can extract specific information patterns, clean data, or transform text into a desired format efficiently.</a:t>
            </a:r>
            <a:endParaRPr lang="en-US" dirty="0"/>
          </a:p>
        </p:txBody>
      </p:sp>
      <p:pic>
        <p:nvPicPr>
          <p:cNvPr id="9" name="Image 1" descr="preencoded.png"/>
          <p:cNvPicPr>
            <a:picLocks noChangeAspect="1"/>
          </p:cNvPicPr>
          <p:nvPr/>
        </p:nvPicPr>
        <p:blipFill>
          <a:blip r:embed="rId4"/>
          <a:stretch>
            <a:fillRect/>
          </a:stretch>
        </p:blipFill>
        <p:spPr>
          <a:xfrm>
            <a:off x="5273279" y="4846346"/>
            <a:ext cx="3805204" cy="2603514"/>
          </a:xfrm>
          <a:prstGeom prst="rect">
            <a:avLst/>
          </a:prstGeom>
        </p:spPr>
      </p:pic>
      <p:sp>
        <p:nvSpPr>
          <p:cNvPr id="10" name="Text 6"/>
          <p:cNvSpPr/>
          <p:nvPr/>
        </p:nvSpPr>
        <p:spPr>
          <a:xfrm>
            <a:off x="9858137" y="2421968"/>
            <a:ext cx="2624495" cy="323493"/>
          </a:xfrm>
          <a:prstGeom prst="rect">
            <a:avLst/>
          </a:prstGeom>
          <a:noFill/>
          <a:ln/>
        </p:spPr>
        <p:txBody>
          <a:bodyPr wrap="none" lIns="0" tIns="0" rIns="0" bIns="0" rtlCol="0" anchor="t"/>
          <a:lstStyle/>
          <a:p>
            <a:pPr marL="0" indent="0">
              <a:lnSpc>
                <a:spcPts val="2500"/>
              </a:lnSpc>
              <a:buNone/>
            </a:pPr>
            <a:r>
              <a:rPr lang="en-US" sz="2400" b="1" dirty="0">
                <a:solidFill>
                  <a:srgbClr val="7068F4"/>
                </a:solidFill>
                <a:latin typeface="Barlow Bold" pitchFamily="34" charset="0"/>
                <a:ea typeface="Barlow Bold" pitchFamily="34" charset="-122"/>
                <a:cs typeface="Barlow Bold" pitchFamily="34" charset="-120"/>
              </a:rPr>
              <a:t>System Administration</a:t>
            </a:r>
            <a:endParaRPr lang="en-US" sz="2400" dirty="0"/>
          </a:p>
        </p:txBody>
      </p:sp>
      <p:sp>
        <p:nvSpPr>
          <p:cNvPr id="11" name="Text 7"/>
          <p:cNvSpPr/>
          <p:nvPr/>
        </p:nvSpPr>
        <p:spPr>
          <a:xfrm>
            <a:off x="9844563" y="2856071"/>
            <a:ext cx="4097417" cy="1258729"/>
          </a:xfrm>
          <a:prstGeom prst="rect">
            <a:avLst/>
          </a:prstGeom>
          <a:noFill/>
          <a:ln/>
        </p:spPr>
        <p:txBody>
          <a:bodyPr wrap="square" lIns="0" tIns="0" rIns="0" bIns="0" rtlCol="0" anchor="t"/>
          <a:lstStyle/>
          <a:p>
            <a:pPr marL="0" indent="0">
              <a:lnSpc>
                <a:spcPts val="2450"/>
              </a:lnSpc>
              <a:buNone/>
            </a:pPr>
            <a:r>
              <a:rPr lang="en-US" dirty="0">
                <a:solidFill>
                  <a:srgbClr val="272525"/>
                </a:solidFill>
                <a:latin typeface="Montserrat" pitchFamily="34" charset="0"/>
                <a:ea typeface="Montserrat" pitchFamily="34" charset="-122"/>
                <a:cs typeface="Montserrat" pitchFamily="34" charset="-120"/>
              </a:rPr>
              <a:t>Regex is invaluable for log file analysis, configuration management, and automating tasks that involve text processing in system administration.</a:t>
            </a:r>
            <a:endParaRPr lang="en-US" dirty="0"/>
          </a:p>
        </p:txBody>
      </p:sp>
      <p:pic>
        <p:nvPicPr>
          <p:cNvPr id="12" name="Image 2" descr="preencoded.png"/>
          <p:cNvPicPr>
            <a:picLocks noChangeAspect="1"/>
          </p:cNvPicPr>
          <p:nvPr/>
        </p:nvPicPr>
        <p:blipFill>
          <a:blip r:embed="rId5"/>
          <a:stretch>
            <a:fillRect/>
          </a:stretch>
        </p:blipFill>
        <p:spPr>
          <a:xfrm>
            <a:off x="9858138" y="4846346"/>
            <a:ext cx="3805204" cy="260351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867853"/>
          </a:xfrm>
          <a:prstGeom prst="rect">
            <a:avLst/>
          </a:prstGeom>
        </p:spPr>
      </p:pic>
      <p:sp>
        <p:nvSpPr>
          <p:cNvPr id="3" name="Text 0"/>
          <p:cNvSpPr/>
          <p:nvPr/>
        </p:nvSpPr>
        <p:spPr>
          <a:xfrm>
            <a:off x="522923" y="2225040"/>
            <a:ext cx="4707612" cy="491490"/>
          </a:xfrm>
          <a:prstGeom prst="rect">
            <a:avLst/>
          </a:prstGeom>
          <a:noFill/>
          <a:ln/>
        </p:spPr>
        <p:txBody>
          <a:bodyPr wrap="none" lIns="0" tIns="0" rIns="0" bIns="0" rtlCol="0" anchor="t"/>
          <a:lstStyle/>
          <a:p>
            <a:pPr marL="0" indent="0">
              <a:lnSpc>
                <a:spcPts val="3850"/>
              </a:lnSpc>
              <a:buNone/>
            </a:pPr>
            <a:r>
              <a:rPr lang="en-US" sz="4000" b="1" dirty="0">
                <a:solidFill>
                  <a:srgbClr val="7068F4"/>
                </a:solidFill>
                <a:latin typeface="Barlow Bold" pitchFamily="34" charset="0"/>
                <a:ea typeface="Barlow Bold" pitchFamily="34" charset="-122"/>
                <a:cs typeface="Barlow Bold" pitchFamily="34" charset="-120"/>
              </a:rPr>
              <a:t>Getting Started with Regex</a:t>
            </a:r>
            <a:endParaRPr lang="en-US" sz="4000" dirty="0"/>
          </a:p>
        </p:txBody>
      </p:sp>
      <p:sp>
        <p:nvSpPr>
          <p:cNvPr id="4" name="Text 1"/>
          <p:cNvSpPr/>
          <p:nvPr/>
        </p:nvSpPr>
        <p:spPr>
          <a:xfrm>
            <a:off x="522922" y="2830777"/>
            <a:ext cx="13584555" cy="239078"/>
          </a:xfrm>
          <a:prstGeom prst="rect">
            <a:avLst/>
          </a:prstGeom>
          <a:noFill/>
          <a:ln/>
        </p:spPr>
        <p:txBody>
          <a:bodyPr wrap="none" lIns="0" tIns="0" rIns="0" bIns="0" rtlCol="0" anchor="t"/>
          <a:lstStyle/>
          <a:p>
            <a:pPr marL="0" indent="0">
              <a:lnSpc>
                <a:spcPts val="1850"/>
              </a:lnSpc>
              <a:buNone/>
            </a:pPr>
            <a:r>
              <a:rPr lang="en-US" dirty="0">
                <a:solidFill>
                  <a:srgbClr val="272525"/>
                </a:solidFill>
                <a:latin typeface="Montserrat" pitchFamily="34" charset="0"/>
                <a:ea typeface="Montserrat" pitchFamily="34" charset="-122"/>
                <a:cs typeface="Montserrat" pitchFamily="34" charset="-120"/>
              </a:rPr>
              <a:t>Before diving into complex patterns, it's essential to understand the building blocks of regular expressions. </a:t>
            </a:r>
          </a:p>
          <a:p>
            <a:pPr marL="0" indent="0">
              <a:buNone/>
            </a:pPr>
            <a:r>
              <a:rPr lang="en-US" dirty="0">
                <a:solidFill>
                  <a:srgbClr val="272525"/>
                </a:solidFill>
                <a:latin typeface="Montserrat" pitchFamily="34" charset="0"/>
                <a:ea typeface="Montserrat" pitchFamily="34" charset="-122"/>
                <a:cs typeface="Montserrat" pitchFamily="34" charset="-120"/>
              </a:rPr>
              <a:t>Let's start with the basics that form the foundation of regex syntax.</a:t>
            </a:r>
            <a:endParaRPr lang="en-US" dirty="0"/>
          </a:p>
        </p:txBody>
      </p:sp>
      <p:sp>
        <p:nvSpPr>
          <p:cNvPr id="5" name="Shape 2"/>
          <p:cNvSpPr/>
          <p:nvPr/>
        </p:nvSpPr>
        <p:spPr>
          <a:xfrm>
            <a:off x="739378" y="3639503"/>
            <a:ext cx="15240" cy="3941088"/>
          </a:xfrm>
          <a:prstGeom prst="roundRect">
            <a:avLst>
              <a:gd name="adj" fmla="val 882486"/>
            </a:avLst>
          </a:prstGeom>
          <a:solidFill>
            <a:srgbClr val="C1C3D0"/>
          </a:solidFill>
          <a:ln/>
        </p:spPr>
        <p:txBody>
          <a:bodyPr/>
          <a:lstStyle/>
          <a:p>
            <a:endParaRPr lang="en-US"/>
          </a:p>
        </p:txBody>
      </p:sp>
      <p:sp>
        <p:nvSpPr>
          <p:cNvPr id="6" name="Shape 3"/>
          <p:cNvSpPr/>
          <p:nvPr/>
        </p:nvSpPr>
        <p:spPr>
          <a:xfrm>
            <a:off x="899815" y="3801617"/>
            <a:ext cx="522923" cy="15240"/>
          </a:xfrm>
          <a:prstGeom prst="roundRect">
            <a:avLst>
              <a:gd name="adj" fmla="val 882486"/>
            </a:avLst>
          </a:prstGeom>
          <a:solidFill>
            <a:srgbClr val="C1C3D0"/>
          </a:solidFill>
          <a:ln/>
        </p:spPr>
        <p:txBody>
          <a:bodyPr/>
          <a:lstStyle/>
          <a:p>
            <a:endParaRPr lang="en-US"/>
          </a:p>
        </p:txBody>
      </p:sp>
      <p:sp>
        <p:nvSpPr>
          <p:cNvPr id="7" name="Shape 4"/>
          <p:cNvSpPr/>
          <p:nvPr/>
        </p:nvSpPr>
        <p:spPr>
          <a:xfrm>
            <a:off x="578941" y="3599675"/>
            <a:ext cx="336113" cy="336113"/>
          </a:xfrm>
          <a:prstGeom prst="roundRect">
            <a:avLst>
              <a:gd name="adj" fmla="val 40014"/>
            </a:avLst>
          </a:prstGeom>
          <a:solidFill>
            <a:srgbClr val="EEEFF5"/>
          </a:solidFill>
          <a:ln/>
          <a:effectLst>
            <a:outerShdw blurRad="36830" dist="17780" dir="13500000" algn="bl" rotWithShape="0">
              <a:srgbClr val="FFFFFF">
                <a:alpha val="70000"/>
              </a:srgbClr>
            </a:outerShdw>
          </a:effectLst>
        </p:spPr>
        <p:txBody>
          <a:bodyPr/>
          <a:lstStyle/>
          <a:p>
            <a:endParaRPr lang="en-US"/>
          </a:p>
        </p:txBody>
      </p:sp>
      <p:sp>
        <p:nvSpPr>
          <p:cNvPr id="8" name="Text 5"/>
          <p:cNvSpPr/>
          <p:nvPr/>
        </p:nvSpPr>
        <p:spPr>
          <a:xfrm>
            <a:off x="705148" y="3691246"/>
            <a:ext cx="83582" cy="235982"/>
          </a:xfrm>
          <a:prstGeom prst="rect">
            <a:avLst/>
          </a:prstGeom>
          <a:noFill/>
          <a:ln/>
        </p:spPr>
        <p:txBody>
          <a:bodyPr wrap="none" lIns="0" tIns="0" rIns="0" bIns="0" rtlCol="0" anchor="t"/>
          <a:lstStyle/>
          <a:p>
            <a:pPr marL="0" indent="0" algn="ctr">
              <a:lnSpc>
                <a:spcPts val="1850"/>
              </a:lnSpc>
              <a:buNone/>
            </a:pPr>
            <a:r>
              <a:rPr lang="en-US" sz="1850" b="1" dirty="0">
                <a:solidFill>
                  <a:srgbClr val="272525"/>
                </a:solidFill>
                <a:latin typeface="Barlow Bold" pitchFamily="34" charset="0"/>
                <a:ea typeface="Barlow Bold" pitchFamily="34" charset="-122"/>
                <a:cs typeface="Barlow Bold" pitchFamily="34" charset="-120"/>
              </a:rPr>
              <a:t>1</a:t>
            </a:r>
            <a:endParaRPr lang="en-US" sz="1850" dirty="0"/>
          </a:p>
        </p:txBody>
      </p:sp>
      <p:sp>
        <p:nvSpPr>
          <p:cNvPr id="9" name="Text 6"/>
          <p:cNvSpPr/>
          <p:nvPr/>
        </p:nvSpPr>
        <p:spPr>
          <a:xfrm>
            <a:off x="1568768" y="3622666"/>
            <a:ext cx="1966198" cy="245626"/>
          </a:xfrm>
          <a:prstGeom prst="rect">
            <a:avLst/>
          </a:prstGeom>
          <a:noFill/>
          <a:ln/>
        </p:spPr>
        <p:txBody>
          <a:bodyPr wrap="none" lIns="0" tIns="0" rIns="0" bIns="0" rtlCol="0" anchor="t"/>
          <a:lstStyle/>
          <a:p>
            <a:pPr marL="0" indent="0" algn="l">
              <a:lnSpc>
                <a:spcPts val="1900"/>
              </a:lnSpc>
              <a:buNone/>
            </a:pPr>
            <a:r>
              <a:rPr lang="en-US" sz="2400" b="1" dirty="0">
                <a:solidFill>
                  <a:srgbClr val="272525"/>
                </a:solidFill>
                <a:latin typeface="Barlow Bold" pitchFamily="34" charset="0"/>
                <a:ea typeface="Barlow Bold" pitchFamily="34" charset="-122"/>
                <a:cs typeface="Barlow Bold" pitchFamily="34" charset="-120"/>
              </a:rPr>
              <a:t>Learn the Syntax</a:t>
            </a:r>
            <a:endParaRPr lang="en-US" sz="2400" dirty="0"/>
          </a:p>
        </p:txBody>
      </p:sp>
      <p:sp>
        <p:nvSpPr>
          <p:cNvPr id="10" name="Text 7"/>
          <p:cNvSpPr/>
          <p:nvPr/>
        </p:nvSpPr>
        <p:spPr>
          <a:xfrm>
            <a:off x="1568768" y="3957946"/>
            <a:ext cx="12538710" cy="239078"/>
          </a:xfrm>
          <a:prstGeom prst="rect">
            <a:avLst/>
          </a:prstGeom>
          <a:noFill/>
          <a:ln/>
        </p:spPr>
        <p:txBody>
          <a:bodyPr wrap="none" lIns="0" tIns="0" rIns="0" bIns="0" rtlCol="0" anchor="t"/>
          <a:lstStyle/>
          <a:p>
            <a:pPr marL="0" indent="0" algn="l">
              <a:lnSpc>
                <a:spcPts val="1850"/>
              </a:lnSpc>
              <a:buNone/>
            </a:pPr>
            <a:r>
              <a:rPr lang="en-US" dirty="0">
                <a:solidFill>
                  <a:srgbClr val="272525"/>
                </a:solidFill>
                <a:latin typeface="Montserrat" pitchFamily="34" charset="0"/>
                <a:ea typeface="Montserrat" pitchFamily="34" charset="-122"/>
                <a:cs typeface="Montserrat" pitchFamily="34" charset="-120"/>
              </a:rPr>
              <a:t>Familiarize yourself with basic regex symbols and their meanings. Understanding metacharacters like . (dot), </a:t>
            </a:r>
          </a:p>
          <a:p>
            <a:pPr marL="0" indent="0" algn="l">
              <a:buNone/>
            </a:pPr>
            <a:r>
              <a:rPr lang="en-US" dirty="0">
                <a:solidFill>
                  <a:srgbClr val="272525"/>
                </a:solidFill>
                <a:latin typeface="Montserrat" pitchFamily="34" charset="0"/>
                <a:ea typeface="Montserrat" pitchFamily="34" charset="-122"/>
                <a:cs typeface="Montserrat" pitchFamily="34" charset="-120"/>
              </a:rPr>
              <a:t>* (asterisk), and + (plus) is crucial.</a:t>
            </a:r>
            <a:endParaRPr lang="en-US" dirty="0"/>
          </a:p>
        </p:txBody>
      </p:sp>
      <p:sp>
        <p:nvSpPr>
          <p:cNvPr id="11" name="Shape 8"/>
          <p:cNvSpPr/>
          <p:nvPr/>
        </p:nvSpPr>
        <p:spPr>
          <a:xfrm>
            <a:off x="899815" y="4935085"/>
            <a:ext cx="522923" cy="15240"/>
          </a:xfrm>
          <a:prstGeom prst="roundRect">
            <a:avLst>
              <a:gd name="adj" fmla="val 882486"/>
            </a:avLst>
          </a:prstGeom>
          <a:solidFill>
            <a:srgbClr val="C1C3D0"/>
          </a:solidFill>
          <a:ln/>
        </p:spPr>
        <p:txBody>
          <a:bodyPr/>
          <a:lstStyle/>
          <a:p>
            <a:endParaRPr lang="en-US"/>
          </a:p>
        </p:txBody>
      </p:sp>
      <p:sp>
        <p:nvSpPr>
          <p:cNvPr id="12" name="Shape 9"/>
          <p:cNvSpPr/>
          <p:nvPr/>
        </p:nvSpPr>
        <p:spPr>
          <a:xfrm>
            <a:off x="578941" y="4746998"/>
            <a:ext cx="336113" cy="336113"/>
          </a:xfrm>
          <a:prstGeom prst="roundRect">
            <a:avLst>
              <a:gd name="adj" fmla="val 40014"/>
            </a:avLst>
          </a:prstGeom>
          <a:solidFill>
            <a:srgbClr val="EEEFF5"/>
          </a:solidFill>
          <a:ln/>
          <a:effectLst>
            <a:outerShdw blurRad="36830" dist="17780" dir="13500000" algn="bl" rotWithShape="0">
              <a:srgbClr val="FFFFFF">
                <a:alpha val="70000"/>
              </a:srgbClr>
            </a:outerShdw>
          </a:effectLst>
        </p:spPr>
        <p:txBody>
          <a:bodyPr/>
          <a:lstStyle/>
          <a:p>
            <a:endParaRPr lang="en-US"/>
          </a:p>
        </p:txBody>
      </p:sp>
      <p:sp>
        <p:nvSpPr>
          <p:cNvPr id="13" name="Text 10"/>
          <p:cNvSpPr/>
          <p:nvPr/>
        </p:nvSpPr>
        <p:spPr>
          <a:xfrm>
            <a:off x="680859" y="4824714"/>
            <a:ext cx="132159" cy="235982"/>
          </a:xfrm>
          <a:prstGeom prst="rect">
            <a:avLst/>
          </a:prstGeom>
          <a:noFill/>
          <a:ln/>
        </p:spPr>
        <p:txBody>
          <a:bodyPr wrap="none" lIns="0" tIns="0" rIns="0" bIns="0" rtlCol="0" anchor="t"/>
          <a:lstStyle/>
          <a:p>
            <a:pPr marL="0" indent="0" algn="ctr">
              <a:lnSpc>
                <a:spcPts val="1850"/>
              </a:lnSpc>
              <a:buNone/>
            </a:pPr>
            <a:r>
              <a:rPr lang="en-US" sz="1850" b="1" dirty="0">
                <a:solidFill>
                  <a:srgbClr val="272525"/>
                </a:solidFill>
                <a:latin typeface="Barlow Bold" pitchFamily="34" charset="0"/>
                <a:ea typeface="Barlow Bold" pitchFamily="34" charset="-122"/>
                <a:cs typeface="Barlow Bold" pitchFamily="34" charset="-120"/>
              </a:rPr>
              <a:t>2</a:t>
            </a:r>
            <a:endParaRPr lang="en-US" sz="1850" dirty="0"/>
          </a:p>
        </p:txBody>
      </p:sp>
      <p:sp>
        <p:nvSpPr>
          <p:cNvPr id="14" name="Text 11"/>
          <p:cNvSpPr/>
          <p:nvPr/>
        </p:nvSpPr>
        <p:spPr>
          <a:xfrm>
            <a:off x="1568768" y="4756134"/>
            <a:ext cx="2168604" cy="245626"/>
          </a:xfrm>
          <a:prstGeom prst="rect">
            <a:avLst/>
          </a:prstGeom>
          <a:noFill/>
          <a:ln/>
        </p:spPr>
        <p:txBody>
          <a:bodyPr wrap="none" lIns="0" tIns="0" rIns="0" bIns="0" rtlCol="0" anchor="t"/>
          <a:lstStyle/>
          <a:p>
            <a:pPr>
              <a:lnSpc>
                <a:spcPts val="1900"/>
              </a:lnSpc>
            </a:pPr>
            <a:r>
              <a:rPr lang="en-US" sz="2400" b="1" dirty="0">
                <a:solidFill>
                  <a:srgbClr val="272525"/>
                </a:solidFill>
                <a:latin typeface="Barlow Bold" pitchFamily="34" charset="0"/>
                <a:ea typeface="Barlow Bold" pitchFamily="34" charset="-122"/>
              </a:rPr>
              <a:t>Practice Simple Patterns</a:t>
            </a:r>
          </a:p>
        </p:txBody>
      </p:sp>
      <p:sp>
        <p:nvSpPr>
          <p:cNvPr id="15" name="Text 12"/>
          <p:cNvSpPr/>
          <p:nvPr/>
        </p:nvSpPr>
        <p:spPr>
          <a:xfrm>
            <a:off x="1568768" y="5091414"/>
            <a:ext cx="12538710" cy="239078"/>
          </a:xfrm>
          <a:prstGeom prst="rect">
            <a:avLst/>
          </a:prstGeom>
          <a:noFill/>
          <a:ln/>
        </p:spPr>
        <p:txBody>
          <a:bodyPr wrap="none" lIns="0" tIns="0" rIns="0" bIns="0" rtlCol="0" anchor="t"/>
          <a:lstStyle/>
          <a:p>
            <a:pPr marL="0" indent="0" algn="l">
              <a:lnSpc>
                <a:spcPts val="1850"/>
              </a:lnSpc>
              <a:buNone/>
            </a:pPr>
            <a:r>
              <a:rPr lang="en-US" dirty="0">
                <a:solidFill>
                  <a:srgbClr val="272525"/>
                </a:solidFill>
                <a:latin typeface="Montserrat" pitchFamily="34" charset="0"/>
                <a:ea typeface="Montserrat" pitchFamily="34" charset="-122"/>
                <a:cs typeface="Montserrat" pitchFamily="34" charset="-120"/>
              </a:rPr>
              <a:t>Start with simple patterns like matching specific words or numbers. This helps build confidence and </a:t>
            </a:r>
          </a:p>
          <a:p>
            <a:pPr marL="0" indent="0" algn="l">
              <a:buNone/>
            </a:pPr>
            <a:r>
              <a:rPr lang="en-US" dirty="0">
                <a:solidFill>
                  <a:srgbClr val="272525"/>
                </a:solidFill>
                <a:latin typeface="Montserrat" pitchFamily="34" charset="0"/>
                <a:ea typeface="Montserrat" pitchFamily="34" charset="-122"/>
                <a:cs typeface="Montserrat" pitchFamily="34" charset="-120"/>
              </a:rPr>
              <a:t>understanding of how regex works.</a:t>
            </a:r>
            <a:endParaRPr lang="en-US" dirty="0"/>
          </a:p>
        </p:txBody>
      </p:sp>
      <p:sp>
        <p:nvSpPr>
          <p:cNvPr id="16" name="Shape 13"/>
          <p:cNvSpPr/>
          <p:nvPr/>
        </p:nvSpPr>
        <p:spPr>
          <a:xfrm>
            <a:off x="899815" y="6013133"/>
            <a:ext cx="522923" cy="15240"/>
          </a:xfrm>
          <a:prstGeom prst="roundRect">
            <a:avLst>
              <a:gd name="adj" fmla="val 882486"/>
            </a:avLst>
          </a:prstGeom>
          <a:solidFill>
            <a:srgbClr val="C1C3D0"/>
          </a:solidFill>
          <a:ln/>
        </p:spPr>
        <p:txBody>
          <a:bodyPr/>
          <a:lstStyle/>
          <a:p>
            <a:endParaRPr lang="en-US"/>
          </a:p>
        </p:txBody>
      </p:sp>
      <p:sp>
        <p:nvSpPr>
          <p:cNvPr id="17" name="Shape 14"/>
          <p:cNvSpPr/>
          <p:nvPr/>
        </p:nvSpPr>
        <p:spPr>
          <a:xfrm>
            <a:off x="578941" y="5852755"/>
            <a:ext cx="336113" cy="336113"/>
          </a:xfrm>
          <a:prstGeom prst="roundRect">
            <a:avLst>
              <a:gd name="adj" fmla="val 40014"/>
            </a:avLst>
          </a:prstGeom>
          <a:solidFill>
            <a:srgbClr val="EEEFF5"/>
          </a:solidFill>
          <a:ln/>
          <a:effectLst>
            <a:outerShdw blurRad="36830" dist="17780" dir="13500000" algn="bl" rotWithShape="0">
              <a:srgbClr val="FFFFFF">
                <a:alpha val="70000"/>
              </a:srgbClr>
            </a:outerShdw>
          </a:effectLst>
        </p:spPr>
        <p:txBody>
          <a:bodyPr/>
          <a:lstStyle/>
          <a:p>
            <a:endParaRPr lang="en-US"/>
          </a:p>
        </p:txBody>
      </p:sp>
      <p:sp>
        <p:nvSpPr>
          <p:cNvPr id="18" name="Text 15"/>
          <p:cNvSpPr/>
          <p:nvPr/>
        </p:nvSpPr>
        <p:spPr>
          <a:xfrm>
            <a:off x="683240" y="5902762"/>
            <a:ext cx="127397" cy="235982"/>
          </a:xfrm>
          <a:prstGeom prst="rect">
            <a:avLst/>
          </a:prstGeom>
          <a:noFill/>
          <a:ln/>
        </p:spPr>
        <p:txBody>
          <a:bodyPr wrap="none" lIns="0" tIns="0" rIns="0" bIns="0" rtlCol="0" anchor="t"/>
          <a:lstStyle/>
          <a:p>
            <a:pPr marL="0" indent="0" algn="ctr">
              <a:lnSpc>
                <a:spcPts val="1850"/>
              </a:lnSpc>
              <a:buNone/>
            </a:pPr>
            <a:r>
              <a:rPr lang="en-US" sz="1850" b="1" dirty="0">
                <a:solidFill>
                  <a:srgbClr val="272525"/>
                </a:solidFill>
                <a:latin typeface="Barlow Bold" pitchFamily="34" charset="0"/>
                <a:ea typeface="Barlow Bold" pitchFamily="34" charset="-122"/>
                <a:cs typeface="Barlow Bold" pitchFamily="34" charset="-120"/>
              </a:rPr>
              <a:t>3</a:t>
            </a:r>
            <a:endParaRPr lang="en-US" sz="1850" dirty="0"/>
          </a:p>
        </p:txBody>
      </p:sp>
      <p:sp>
        <p:nvSpPr>
          <p:cNvPr id="19" name="Text 16"/>
          <p:cNvSpPr/>
          <p:nvPr/>
        </p:nvSpPr>
        <p:spPr>
          <a:xfrm>
            <a:off x="1568768" y="5834182"/>
            <a:ext cx="1966198" cy="245626"/>
          </a:xfrm>
          <a:prstGeom prst="rect">
            <a:avLst/>
          </a:prstGeom>
          <a:noFill/>
          <a:ln/>
        </p:spPr>
        <p:txBody>
          <a:bodyPr wrap="none" lIns="0" tIns="0" rIns="0" bIns="0" rtlCol="0" anchor="t"/>
          <a:lstStyle/>
          <a:p>
            <a:pPr>
              <a:lnSpc>
                <a:spcPts val="1900"/>
              </a:lnSpc>
            </a:pPr>
            <a:r>
              <a:rPr lang="en-US" sz="2400" b="1" dirty="0">
                <a:solidFill>
                  <a:srgbClr val="272525"/>
                </a:solidFill>
                <a:latin typeface="Barlow Bold" pitchFamily="34" charset="0"/>
                <a:ea typeface="Barlow Bold" pitchFamily="34" charset="-122"/>
              </a:rPr>
              <a:t>Use Online Tools</a:t>
            </a:r>
          </a:p>
        </p:txBody>
      </p:sp>
      <p:sp>
        <p:nvSpPr>
          <p:cNvPr id="20" name="Text 17"/>
          <p:cNvSpPr/>
          <p:nvPr/>
        </p:nvSpPr>
        <p:spPr>
          <a:xfrm>
            <a:off x="1568768" y="6169462"/>
            <a:ext cx="12538710" cy="239078"/>
          </a:xfrm>
          <a:prstGeom prst="rect">
            <a:avLst/>
          </a:prstGeom>
          <a:noFill/>
          <a:ln/>
        </p:spPr>
        <p:txBody>
          <a:bodyPr wrap="none" lIns="0" tIns="0" rIns="0" bIns="0" rtlCol="0" anchor="t"/>
          <a:lstStyle/>
          <a:p>
            <a:pPr marL="0" indent="0" algn="l">
              <a:lnSpc>
                <a:spcPts val="1850"/>
              </a:lnSpc>
              <a:buNone/>
            </a:pPr>
            <a:r>
              <a:rPr lang="en-US" dirty="0">
                <a:solidFill>
                  <a:srgbClr val="272525"/>
                </a:solidFill>
                <a:latin typeface="Montserrat" pitchFamily="34" charset="0"/>
                <a:ea typeface="Montserrat" pitchFamily="34" charset="-122"/>
                <a:cs typeface="Montserrat" pitchFamily="34" charset="-120"/>
              </a:rPr>
              <a:t>Utilize regex testers and visualizers available online to experiment with patterns and see real-time results.</a:t>
            </a:r>
            <a:endParaRPr lang="en-US" dirty="0"/>
          </a:p>
        </p:txBody>
      </p:sp>
      <p:sp>
        <p:nvSpPr>
          <p:cNvPr id="21" name="Shape 18"/>
          <p:cNvSpPr/>
          <p:nvPr/>
        </p:nvSpPr>
        <p:spPr>
          <a:xfrm>
            <a:off x="899815" y="7035760"/>
            <a:ext cx="522923" cy="15240"/>
          </a:xfrm>
          <a:prstGeom prst="roundRect">
            <a:avLst>
              <a:gd name="adj" fmla="val 882486"/>
            </a:avLst>
          </a:prstGeom>
          <a:solidFill>
            <a:srgbClr val="C1C3D0"/>
          </a:solidFill>
          <a:ln/>
        </p:spPr>
        <p:txBody>
          <a:bodyPr/>
          <a:lstStyle/>
          <a:p>
            <a:endParaRPr lang="en-US"/>
          </a:p>
        </p:txBody>
      </p:sp>
      <p:sp>
        <p:nvSpPr>
          <p:cNvPr id="22" name="Shape 19"/>
          <p:cNvSpPr/>
          <p:nvPr/>
        </p:nvSpPr>
        <p:spPr>
          <a:xfrm>
            <a:off x="578941" y="6875383"/>
            <a:ext cx="336113" cy="336113"/>
          </a:xfrm>
          <a:prstGeom prst="roundRect">
            <a:avLst>
              <a:gd name="adj" fmla="val 40014"/>
            </a:avLst>
          </a:prstGeom>
          <a:solidFill>
            <a:srgbClr val="EEEFF5"/>
          </a:solidFill>
          <a:ln/>
          <a:effectLst>
            <a:outerShdw blurRad="36830" dist="17780" dir="13500000" algn="bl" rotWithShape="0">
              <a:srgbClr val="FFFFFF">
                <a:alpha val="70000"/>
              </a:srgbClr>
            </a:outerShdw>
          </a:effectLst>
        </p:spPr>
        <p:txBody>
          <a:bodyPr/>
          <a:lstStyle/>
          <a:p>
            <a:endParaRPr lang="en-US"/>
          </a:p>
        </p:txBody>
      </p:sp>
      <p:sp>
        <p:nvSpPr>
          <p:cNvPr id="23" name="Text 20"/>
          <p:cNvSpPr/>
          <p:nvPr/>
        </p:nvSpPr>
        <p:spPr>
          <a:xfrm>
            <a:off x="675620" y="6925389"/>
            <a:ext cx="142756" cy="235982"/>
          </a:xfrm>
          <a:prstGeom prst="rect">
            <a:avLst/>
          </a:prstGeom>
          <a:noFill/>
          <a:ln/>
        </p:spPr>
        <p:txBody>
          <a:bodyPr wrap="none" lIns="0" tIns="0" rIns="0" bIns="0" rtlCol="0" anchor="t"/>
          <a:lstStyle/>
          <a:p>
            <a:pPr marL="0" indent="0" algn="ctr">
              <a:lnSpc>
                <a:spcPts val="1850"/>
              </a:lnSpc>
              <a:buNone/>
            </a:pPr>
            <a:r>
              <a:rPr lang="en-US" sz="1850" b="1" dirty="0">
                <a:solidFill>
                  <a:srgbClr val="272525"/>
                </a:solidFill>
                <a:latin typeface="Barlow Bold" pitchFamily="34" charset="0"/>
                <a:ea typeface="Barlow Bold" pitchFamily="34" charset="-122"/>
                <a:cs typeface="Barlow Bold" pitchFamily="34" charset="-120"/>
              </a:rPr>
              <a:t>4</a:t>
            </a:r>
            <a:endParaRPr lang="en-US" sz="1850" dirty="0"/>
          </a:p>
        </p:txBody>
      </p:sp>
      <p:sp>
        <p:nvSpPr>
          <p:cNvPr id="24" name="Text 21"/>
          <p:cNvSpPr/>
          <p:nvPr/>
        </p:nvSpPr>
        <p:spPr>
          <a:xfrm>
            <a:off x="1568768" y="6856809"/>
            <a:ext cx="1966198" cy="245626"/>
          </a:xfrm>
          <a:prstGeom prst="rect">
            <a:avLst/>
          </a:prstGeom>
          <a:noFill/>
          <a:ln/>
        </p:spPr>
        <p:txBody>
          <a:bodyPr wrap="none" lIns="0" tIns="0" rIns="0" bIns="0" rtlCol="0" anchor="t"/>
          <a:lstStyle/>
          <a:p>
            <a:pPr>
              <a:lnSpc>
                <a:spcPts val="1900"/>
              </a:lnSpc>
            </a:pPr>
            <a:r>
              <a:rPr lang="en-US" sz="2400" b="1" dirty="0">
                <a:solidFill>
                  <a:srgbClr val="272525"/>
                </a:solidFill>
                <a:latin typeface="Barlow Bold" pitchFamily="34" charset="0"/>
                <a:ea typeface="Barlow Bold" pitchFamily="34" charset="-122"/>
              </a:rPr>
              <a:t>Apply to Real Text</a:t>
            </a:r>
          </a:p>
        </p:txBody>
      </p:sp>
      <p:sp>
        <p:nvSpPr>
          <p:cNvPr id="25" name="Text 22"/>
          <p:cNvSpPr/>
          <p:nvPr/>
        </p:nvSpPr>
        <p:spPr>
          <a:xfrm>
            <a:off x="1568768" y="7192089"/>
            <a:ext cx="12538710" cy="239078"/>
          </a:xfrm>
          <a:prstGeom prst="rect">
            <a:avLst/>
          </a:prstGeom>
          <a:noFill/>
          <a:ln/>
        </p:spPr>
        <p:txBody>
          <a:bodyPr wrap="none" lIns="0" tIns="0" rIns="0" bIns="0" rtlCol="0" anchor="t"/>
          <a:lstStyle/>
          <a:p>
            <a:pPr marL="0" indent="0" algn="l">
              <a:lnSpc>
                <a:spcPts val="1850"/>
              </a:lnSpc>
              <a:buNone/>
            </a:pPr>
            <a:r>
              <a:rPr lang="en-US" dirty="0">
                <a:solidFill>
                  <a:srgbClr val="272525"/>
                </a:solidFill>
                <a:latin typeface="Montserrat" pitchFamily="34" charset="0"/>
                <a:ea typeface="Montserrat" pitchFamily="34" charset="-122"/>
                <a:cs typeface="Montserrat" pitchFamily="34" charset="-120"/>
              </a:rPr>
              <a:t>Once comfortable, start applying regex to actual text data, gradually increasing complexity as you gain </a:t>
            </a:r>
          </a:p>
          <a:p>
            <a:pPr marL="0" indent="0" algn="l">
              <a:buNone/>
            </a:pPr>
            <a:r>
              <a:rPr lang="en-US" dirty="0">
                <a:solidFill>
                  <a:srgbClr val="272525"/>
                </a:solidFill>
                <a:latin typeface="Montserrat" pitchFamily="34" charset="0"/>
                <a:ea typeface="Montserrat" pitchFamily="34" charset="-122"/>
                <a:cs typeface="Montserrat" pitchFamily="34" charset="-120"/>
              </a:rPr>
              <a:t>proficiency.</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91370"/>
          </a:xfrm>
          <a:prstGeom prst="rect">
            <a:avLst/>
          </a:prstGeom>
        </p:spPr>
      </p:pic>
      <p:sp>
        <p:nvSpPr>
          <p:cNvPr id="3" name="Text 0"/>
          <p:cNvSpPr/>
          <p:nvPr/>
        </p:nvSpPr>
        <p:spPr>
          <a:xfrm>
            <a:off x="669608" y="2919055"/>
            <a:ext cx="6088142" cy="629364"/>
          </a:xfrm>
          <a:prstGeom prst="rect">
            <a:avLst/>
          </a:prstGeom>
          <a:noFill/>
          <a:ln/>
        </p:spPr>
        <p:txBody>
          <a:bodyPr wrap="none" lIns="0" tIns="0" rIns="0" bIns="0" rtlCol="0" anchor="t"/>
          <a:lstStyle/>
          <a:p>
            <a:pPr marL="0" indent="0">
              <a:lnSpc>
                <a:spcPts val="4950"/>
              </a:lnSpc>
              <a:buNone/>
            </a:pPr>
            <a:r>
              <a:rPr lang="en-US" sz="4000" b="1" dirty="0">
                <a:solidFill>
                  <a:srgbClr val="7068F4"/>
                </a:solidFill>
                <a:latin typeface="Barlow Bold" pitchFamily="34" charset="0"/>
                <a:ea typeface="Barlow Bold" pitchFamily="34" charset="-122"/>
                <a:cs typeface="Barlow Bold" pitchFamily="34" charset="-120"/>
              </a:rPr>
              <a:t>Character Classes and Sets</a:t>
            </a:r>
            <a:endParaRPr lang="en-US" sz="4000" dirty="0"/>
          </a:p>
        </p:txBody>
      </p:sp>
      <p:sp>
        <p:nvSpPr>
          <p:cNvPr id="4" name="Text 1"/>
          <p:cNvSpPr/>
          <p:nvPr/>
        </p:nvSpPr>
        <p:spPr>
          <a:xfrm>
            <a:off x="669608" y="3740230"/>
            <a:ext cx="13291185" cy="612219"/>
          </a:xfrm>
          <a:prstGeom prst="rect">
            <a:avLst/>
          </a:prstGeom>
          <a:noFill/>
          <a:ln/>
        </p:spPr>
        <p:txBody>
          <a:bodyPr wrap="square" lIns="0" tIns="0" rIns="0" bIns="0" rtlCol="0" anchor="t"/>
          <a:lstStyle/>
          <a:p>
            <a:pPr marL="0" indent="0">
              <a:lnSpc>
                <a:spcPts val="2400"/>
              </a:lnSpc>
              <a:buNone/>
            </a:pPr>
            <a:r>
              <a:rPr lang="en-US" dirty="0">
                <a:solidFill>
                  <a:srgbClr val="272525"/>
                </a:solidFill>
                <a:latin typeface="Montserrat" pitchFamily="34" charset="0"/>
                <a:ea typeface="Montserrat" pitchFamily="34" charset="-122"/>
                <a:cs typeface="Montserrat" pitchFamily="34" charset="-120"/>
              </a:rPr>
              <a:t>Character classes and sets are fundamental components of regex that allow you to match specific types of characters or a range of characters. They provide flexibility in pattern matching and are essential for creating precise regex patterns.</a:t>
            </a:r>
            <a:endParaRPr lang="en-US" dirty="0"/>
          </a:p>
        </p:txBody>
      </p:sp>
      <p:sp>
        <p:nvSpPr>
          <p:cNvPr id="5" name="Shape 2"/>
          <p:cNvSpPr/>
          <p:nvPr/>
        </p:nvSpPr>
        <p:spPr>
          <a:xfrm>
            <a:off x="669608" y="4662726"/>
            <a:ext cx="6549985" cy="1423988"/>
          </a:xfrm>
          <a:prstGeom prst="roundRect">
            <a:avLst>
              <a:gd name="adj" fmla="val 12092"/>
            </a:avLst>
          </a:prstGeom>
          <a:solidFill>
            <a:srgbClr val="EEEFF5"/>
          </a:solidFill>
          <a:ln/>
          <a:effectLst>
            <a:outerShdw blurRad="46990" dist="22860" dir="13500000" algn="bl" rotWithShape="0">
              <a:srgbClr val="FFFFFF">
                <a:alpha val="70000"/>
              </a:srgbClr>
            </a:outerShdw>
          </a:effectLst>
        </p:spPr>
        <p:txBody>
          <a:bodyPr/>
          <a:lstStyle/>
          <a:p>
            <a:endParaRPr lang="en-US"/>
          </a:p>
        </p:txBody>
      </p:sp>
      <p:sp>
        <p:nvSpPr>
          <p:cNvPr id="6" name="Text 3"/>
          <p:cNvSpPr/>
          <p:nvPr/>
        </p:nvSpPr>
        <p:spPr>
          <a:xfrm>
            <a:off x="860822" y="4853940"/>
            <a:ext cx="2517338" cy="314563"/>
          </a:xfrm>
          <a:prstGeom prst="rect">
            <a:avLst/>
          </a:prstGeom>
          <a:noFill/>
          <a:ln/>
        </p:spPr>
        <p:txBody>
          <a:bodyPr wrap="none" lIns="0" tIns="0" rIns="0" bIns="0" rtlCol="0" anchor="t"/>
          <a:lstStyle/>
          <a:p>
            <a:pPr marL="0" indent="0">
              <a:lnSpc>
                <a:spcPts val="2450"/>
              </a:lnSpc>
              <a:buNone/>
            </a:pPr>
            <a:r>
              <a:rPr lang="en-US" sz="2400" b="1" dirty="0">
                <a:solidFill>
                  <a:srgbClr val="272525"/>
                </a:solidFill>
                <a:latin typeface="Barlow Bold" pitchFamily="34" charset="0"/>
                <a:ea typeface="Barlow Bold" pitchFamily="34" charset="-122"/>
                <a:cs typeface="Barlow Bold" pitchFamily="34" charset="-120"/>
              </a:rPr>
              <a:t>[abc]</a:t>
            </a:r>
            <a:endParaRPr lang="en-US" sz="2400" dirty="0"/>
          </a:p>
        </p:txBody>
      </p:sp>
      <p:sp>
        <p:nvSpPr>
          <p:cNvPr id="7" name="Text 4"/>
          <p:cNvSpPr/>
          <p:nvPr/>
        </p:nvSpPr>
        <p:spPr>
          <a:xfrm>
            <a:off x="860822" y="5283279"/>
            <a:ext cx="6167557" cy="612219"/>
          </a:xfrm>
          <a:prstGeom prst="rect">
            <a:avLst/>
          </a:prstGeom>
          <a:noFill/>
          <a:ln/>
        </p:spPr>
        <p:txBody>
          <a:bodyPr wrap="square" lIns="0" tIns="0" rIns="0" bIns="0" rtlCol="0" anchor="t"/>
          <a:lstStyle/>
          <a:p>
            <a:pPr marL="0" indent="0">
              <a:lnSpc>
                <a:spcPts val="2400"/>
              </a:lnSpc>
              <a:buNone/>
            </a:pPr>
            <a:r>
              <a:rPr lang="en-US" dirty="0">
                <a:solidFill>
                  <a:srgbClr val="272525"/>
                </a:solidFill>
                <a:latin typeface="Montserrat" pitchFamily="34" charset="0"/>
                <a:ea typeface="Montserrat" pitchFamily="34" charset="-122"/>
                <a:cs typeface="Montserrat" pitchFamily="34" charset="-120"/>
              </a:rPr>
              <a:t>Matches any single character in the set. For example, [aeiou] matches any vowel.</a:t>
            </a:r>
            <a:endParaRPr lang="en-US" dirty="0"/>
          </a:p>
        </p:txBody>
      </p:sp>
      <p:sp>
        <p:nvSpPr>
          <p:cNvPr id="8" name="Shape 5"/>
          <p:cNvSpPr/>
          <p:nvPr/>
        </p:nvSpPr>
        <p:spPr>
          <a:xfrm>
            <a:off x="7410807" y="4662726"/>
            <a:ext cx="6549985" cy="1423988"/>
          </a:xfrm>
          <a:prstGeom prst="roundRect">
            <a:avLst>
              <a:gd name="adj" fmla="val 12092"/>
            </a:avLst>
          </a:prstGeom>
          <a:solidFill>
            <a:srgbClr val="EEEFF5"/>
          </a:solidFill>
          <a:ln/>
          <a:effectLst>
            <a:outerShdw blurRad="46990" dist="22860" dir="13500000" algn="bl" rotWithShape="0">
              <a:srgbClr val="FFFFFF">
                <a:alpha val="70000"/>
              </a:srgbClr>
            </a:outerShdw>
          </a:effectLst>
        </p:spPr>
        <p:txBody>
          <a:bodyPr/>
          <a:lstStyle/>
          <a:p>
            <a:endParaRPr lang="en-US"/>
          </a:p>
        </p:txBody>
      </p:sp>
      <p:sp>
        <p:nvSpPr>
          <p:cNvPr id="9" name="Text 6"/>
          <p:cNvSpPr/>
          <p:nvPr/>
        </p:nvSpPr>
        <p:spPr>
          <a:xfrm>
            <a:off x="7602022" y="4853940"/>
            <a:ext cx="2517338" cy="314563"/>
          </a:xfrm>
          <a:prstGeom prst="rect">
            <a:avLst/>
          </a:prstGeom>
          <a:noFill/>
          <a:ln/>
        </p:spPr>
        <p:txBody>
          <a:bodyPr wrap="none" lIns="0" tIns="0" rIns="0" bIns="0" rtlCol="0" anchor="t"/>
          <a:lstStyle/>
          <a:p>
            <a:pPr marL="0" indent="0">
              <a:lnSpc>
                <a:spcPts val="2450"/>
              </a:lnSpc>
              <a:buNone/>
            </a:pPr>
            <a:r>
              <a:rPr lang="en-US" sz="2400" b="1" dirty="0">
                <a:solidFill>
                  <a:srgbClr val="272525"/>
                </a:solidFill>
                <a:latin typeface="Barlow Bold" pitchFamily="34" charset="0"/>
                <a:ea typeface="Barlow Bold" pitchFamily="34" charset="-122"/>
                <a:cs typeface="Barlow Bold" pitchFamily="34" charset="-120"/>
              </a:rPr>
              <a:t>[^abc]</a:t>
            </a:r>
            <a:endParaRPr lang="en-US" sz="2400" dirty="0"/>
          </a:p>
        </p:txBody>
      </p:sp>
      <p:sp>
        <p:nvSpPr>
          <p:cNvPr id="10" name="Text 7"/>
          <p:cNvSpPr/>
          <p:nvPr/>
        </p:nvSpPr>
        <p:spPr>
          <a:xfrm>
            <a:off x="7602022" y="5283279"/>
            <a:ext cx="6167557" cy="612219"/>
          </a:xfrm>
          <a:prstGeom prst="rect">
            <a:avLst/>
          </a:prstGeom>
          <a:noFill/>
          <a:ln/>
        </p:spPr>
        <p:txBody>
          <a:bodyPr wrap="square" lIns="0" tIns="0" rIns="0" bIns="0" rtlCol="0" anchor="t"/>
          <a:lstStyle/>
          <a:p>
            <a:pPr marL="0" indent="0">
              <a:lnSpc>
                <a:spcPts val="2400"/>
              </a:lnSpc>
              <a:buNone/>
            </a:pPr>
            <a:r>
              <a:rPr lang="en-US" dirty="0">
                <a:solidFill>
                  <a:srgbClr val="272525"/>
                </a:solidFill>
                <a:latin typeface="Montserrat" pitchFamily="34" charset="0"/>
                <a:ea typeface="Montserrat" pitchFamily="34" charset="-122"/>
                <a:cs typeface="Montserrat" pitchFamily="34" charset="-120"/>
              </a:rPr>
              <a:t>Matches any single character not in the set. [^0-9] matches any non-digit character.</a:t>
            </a:r>
            <a:endParaRPr lang="en-US" dirty="0"/>
          </a:p>
        </p:txBody>
      </p:sp>
      <p:sp>
        <p:nvSpPr>
          <p:cNvPr id="11" name="Shape 8"/>
          <p:cNvSpPr/>
          <p:nvPr/>
        </p:nvSpPr>
        <p:spPr>
          <a:xfrm>
            <a:off x="669608" y="6277928"/>
            <a:ext cx="6549985" cy="1423988"/>
          </a:xfrm>
          <a:prstGeom prst="roundRect">
            <a:avLst>
              <a:gd name="adj" fmla="val 12092"/>
            </a:avLst>
          </a:prstGeom>
          <a:solidFill>
            <a:srgbClr val="EEEFF5"/>
          </a:solidFill>
          <a:ln/>
          <a:effectLst>
            <a:outerShdw blurRad="46990" dist="22860" dir="13500000" algn="bl" rotWithShape="0">
              <a:srgbClr val="FFFFFF">
                <a:alpha val="70000"/>
              </a:srgbClr>
            </a:outerShdw>
          </a:effectLst>
        </p:spPr>
        <p:txBody>
          <a:bodyPr/>
          <a:lstStyle/>
          <a:p>
            <a:endParaRPr lang="en-US"/>
          </a:p>
        </p:txBody>
      </p:sp>
      <p:sp>
        <p:nvSpPr>
          <p:cNvPr id="12" name="Text 9"/>
          <p:cNvSpPr/>
          <p:nvPr/>
        </p:nvSpPr>
        <p:spPr>
          <a:xfrm>
            <a:off x="860822" y="6469142"/>
            <a:ext cx="2517338" cy="314563"/>
          </a:xfrm>
          <a:prstGeom prst="rect">
            <a:avLst/>
          </a:prstGeom>
          <a:noFill/>
          <a:ln/>
        </p:spPr>
        <p:txBody>
          <a:bodyPr wrap="none" lIns="0" tIns="0" rIns="0" bIns="0" rtlCol="0" anchor="t"/>
          <a:lstStyle/>
          <a:p>
            <a:pPr marL="0" indent="0">
              <a:lnSpc>
                <a:spcPts val="2450"/>
              </a:lnSpc>
              <a:buNone/>
            </a:pPr>
            <a:r>
              <a:rPr lang="en-US" sz="2400" b="1" dirty="0">
                <a:solidFill>
                  <a:srgbClr val="272525"/>
                </a:solidFill>
                <a:latin typeface="Barlow Bold" pitchFamily="34" charset="0"/>
                <a:ea typeface="Barlow Bold" pitchFamily="34" charset="-122"/>
                <a:cs typeface="Barlow Bold" pitchFamily="34" charset="-120"/>
              </a:rPr>
              <a:t>[a-z]</a:t>
            </a:r>
            <a:endParaRPr lang="en-US" sz="2400" dirty="0"/>
          </a:p>
        </p:txBody>
      </p:sp>
      <p:sp>
        <p:nvSpPr>
          <p:cNvPr id="13" name="Text 10"/>
          <p:cNvSpPr/>
          <p:nvPr/>
        </p:nvSpPr>
        <p:spPr>
          <a:xfrm>
            <a:off x="860822" y="6898481"/>
            <a:ext cx="6167557" cy="612219"/>
          </a:xfrm>
          <a:prstGeom prst="rect">
            <a:avLst/>
          </a:prstGeom>
          <a:noFill/>
          <a:ln/>
        </p:spPr>
        <p:txBody>
          <a:bodyPr wrap="square" lIns="0" tIns="0" rIns="0" bIns="0" rtlCol="0" anchor="t"/>
          <a:lstStyle/>
          <a:p>
            <a:pPr marL="0" indent="0">
              <a:lnSpc>
                <a:spcPts val="2400"/>
              </a:lnSpc>
              <a:buNone/>
            </a:pPr>
            <a:r>
              <a:rPr lang="en-US" dirty="0">
                <a:solidFill>
                  <a:srgbClr val="272525"/>
                </a:solidFill>
                <a:latin typeface="Montserrat" pitchFamily="34" charset="0"/>
                <a:ea typeface="Montserrat" pitchFamily="34" charset="-122"/>
                <a:cs typeface="Montserrat" pitchFamily="34" charset="-120"/>
              </a:rPr>
              <a:t>Matches any single character in the range. [A-Z] matches any uppercase letter.</a:t>
            </a:r>
            <a:endParaRPr lang="en-US" dirty="0"/>
          </a:p>
        </p:txBody>
      </p:sp>
      <p:sp>
        <p:nvSpPr>
          <p:cNvPr id="14" name="Shape 11"/>
          <p:cNvSpPr/>
          <p:nvPr/>
        </p:nvSpPr>
        <p:spPr>
          <a:xfrm>
            <a:off x="7410807" y="6277928"/>
            <a:ext cx="6549985" cy="1423988"/>
          </a:xfrm>
          <a:prstGeom prst="roundRect">
            <a:avLst>
              <a:gd name="adj" fmla="val 12092"/>
            </a:avLst>
          </a:prstGeom>
          <a:solidFill>
            <a:srgbClr val="EEEFF5"/>
          </a:solidFill>
          <a:ln/>
          <a:effectLst>
            <a:outerShdw blurRad="46990" dist="22860" dir="13500000" algn="bl" rotWithShape="0">
              <a:srgbClr val="FFFFFF">
                <a:alpha val="70000"/>
              </a:srgbClr>
            </a:outerShdw>
          </a:effectLst>
        </p:spPr>
        <p:txBody>
          <a:bodyPr/>
          <a:lstStyle/>
          <a:p>
            <a:endParaRPr lang="en-US"/>
          </a:p>
        </p:txBody>
      </p:sp>
      <p:sp>
        <p:nvSpPr>
          <p:cNvPr id="15" name="Text 12"/>
          <p:cNvSpPr/>
          <p:nvPr/>
        </p:nvSpPr>
        <p:spPr>
          <a:xfrm>
            <a:off x="7602022" y="6469142"/>
            <a:ext cx="2517338" cy="314563"/>
          </a:xfrm>
          <a:prstGeom prst="rect">
            <a:avLst/>
          </a:prstGeom>
          <a:noFill/>
          <a:ln/>
        </p:spPr>
        <p:txBody>
          <a:bodyPr wrap="none" lIns="0" tIns="0" rIns="0" bIns="0" rtlCol="0" anchor="t"/>
          <a:lstStyle/>
          <a:p>
            <a:pPr marL="0" indent="0">
              <a:lnSpc>
                <a:spcPts val="2450"/>
              </a:lnSpc>
              <a:buNone/>
            </a:pPr>
            <a:r>
              <a:rPr lang="en-US" sz="2400" b="1" dirty="0">
                <a:solidFill>
                  <a:srgbClr val="272525"/>
                </a:solidFill>
                <a:latin typeface="Barlow Bold" pitchFamily="34" charset="0"/>
                <a:ea typeface="Barlow Bold" pitchFamily="34" charset="-122"/>
                <a:cs typeface="Barlow Bold" pitchFamily="34" charset="-120"/>
              </a:rPr>
              <a:t>\d, \w, \s</a:t>
            </a:r>
            <a:endParaRPr lang="en-US" sz="2400" dirty="0"/>
          </a:p>
        </p:txBody>
      </p:sp>
      <p:sp>
        <p:nvSpPr>
          <p:cNvPr id="16" name="Text 13"/>
          <p:cNvSpPr/>
          <p:nvPr/>
        </p:nvSpPr>
        <p:spPr>
          <a:xfrm>
            <a:off x="7602022" y="6898481"/>
            <a:ext cx="6167557" cy="612219"/>
          </a:xfrm>
          <a:prstGeom prst="rect">
            <a:avLst/>
          </a:prstGeom>
          <a:noFill/>
          <a:ln/>
        </p:spPr>
        <p:txBody>
          <a:bodyPr wrap="square" lIns="0" tIns="0" rIns="0" bIns="0" rtlCol="0" anchor="t"/>
          <a:lstStyle/>
          <a:p>
            <a:pPr marL="0" indent="0">
              <a:lnSpc>
                <a:spcPts val="2400"/>
              </a:lnSpc>
              <a:buNone/>
            </a:pPr>
            <a:r>
              <a:rPr lang="en-US" dirty="0">
                <a:solidFill>
                  <a:srgbClr val="272525"/>
                </a:solidFill>
                <a:latin typeface="Montserrat" pitchFamily="34" charset="0"/>
                <a:ea typeface="Montserrat" pitchFamily="34" charset="-122"/>
                <a:cs typeface="Montserrat" pitchFamily="34" charset="-120"/>
              </a:rPr>
              <a:t>Predefined classes for digits, word characters, and whitespace respectively.</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08716"/>
          </a:xfrm>
          <a:prstGeom prst="rect">
            <a:avLst/>
          </a:prstGeom>
        </p:spPr>
      </p:pic>
      <p:sp>
        <p:nvSpPr>
          <p:cNvPr id="3" name="Text 0"/>
          <p:cNvSpPr/>
          <p:nvPr/>
        </p:nvSpPr>
        <p:spPr>
          <a:xfrm>
            <a:off x="590431" y="2572583"/>
            <a:ext cx="4439483" cy="554950"/>
          </a:xfrm>
          <a:prstGeom prst="rect">
            <a:avLst/>
          </a:prstGeom>
          <a:noFill/>
          <a:ln/>
        </p:spPr>
        <p:txBody>
          <a:bodyPr wrap="none" lIns="0" tIns="0" rIns="0" bIns="0" rtlCol="0" anchor="t"/>
          <a:lstStyle/>
          <a:p>
            <a:pPr marL="0" indent="0">
              <a:lnSpc>
                <a:spcPts val="4350"/>
              </a:lnSpc>
              <a:buNone/>
            </a:pPr>
            <a:r>
              <a:rPr lang="en-US" sz="4000" b="1" dirty="0">
                <a:solidFill>
                  <a:srgbClr val="7068F4"/>
                </a:solidFill>
                <a:latin typeface="Barlow Bold" pitchFamily="34" charset="0"/>
                <a:ea typeface="Barlow Bold" pitchFamily="34" charset="-122"/>
                <a:cs typeface="Barlow Bold" pitchFamily="34" charset="-120"/>
              </a:rPr>
              <a:t>Quantifiers in Regex</a:t>
            </a:r>
            <a:endParaRPr lang="en-US" sz="4000" dirty="0"/>
          </a:p>
        </p:txBody>
      </p:sp>
      <p:sp>
        <p:nvSpPr>
          <p:cNvPr id="4" name="Text 1"/>
          <p:cNvSpPr/>
          <p:nvPr/>
        </p:nvSpPr>
        <p:spPr>
          <a:xfrm>
            <a:off x="590431" y="3246002"/>
            <a:ext cx="13449538" cy="539829"/>
          </a:xfrm>
          <a:prstGeom prst="rect">
            <a:avLst/>
          </a:prstGeom>
          <a:noFill/>
          <a:ln/>
        </p:spPr>
        <p:txBody>
          <a:bodyPr wrap="squar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Quantifiers in regular expressions specify how many instances of a character, group, or character class must be present in the input for a match to be found. They are powerful tools that allow you to control the repetition of patterns.</a:t>
            </a:r>
            <a:endParaRPr lang="en-US" dirty="0"/>
          </a:p>
        </p:txBody>
      </p:sp>
      <p:sp>
        <p:nvSpPr>
          <p:cNvPr id="5" name="Shape 2"/>
          <p:cNvSpPr/>
          <p:nvPr/>
        </p:nvSpPr>
        <p:spPr>
          <a:xfrm>
            <a:off x="590431" y="4110157"/>
            <a:ext cx="13449538" cy="2940606"/>
          </a:xfrm>
          <a:prstGeom prst="roundRect">
            <a:avLst>
              <a:gd name="adj" fmla="val 5163"/>
            </a:avLst>
          </a:prstGeom>
          <a:noFill/>
          <a:ln w="7620">
            <a:solidFill>
              <a:srgbClr val="000000">
                <a:alpha val="8000"/>
              </a:srgbClr>
            </a:solidFill>
            <a:prstDash val="solid"/>
          </a:ln>
        </p:spPr>
        <p:txBody>
          <a:bodyPr/>
          <a:lstStyle/>
          <a:p>
            <a:endParaRPr lang="en-US"/>
          </a:p>
        </p:txBody>
      </p:sp>
      <p:sp>
        <p:nvSpPr>
          <p:cNvPr id="6" name="Shape 3"/>
          <p:cNvSpPr/>
          <p:nvPr/>
        </p:nvSpPr>
        <p:spPr>
          <a:xfrm>
            <a:off x="598051" y="4117777"/>
            <a:ext cx="13434298" cy="487561"/>
          </a:xfrm>
          <a:prstGeom prst="rect">
            <a:avLst/>
          </a:prstGeom>
          <a:solidFill>
            <a:srgbClr val="FFFFFF">
              <a:alpha val="4000"/>
            </a:srgbClr>
          </a:solidFill>
          <a:ln/>
        </p:spPr>
        <p:txBody>
          <a:bodyPr/>
          <a:lstStyle/>
          <a:p>
            <a:endParaRPr lang="en-US"/>
          </a:p>
        </p:txBody>
      </p:sp>
      <p:sp>
        <p:nvSpPr>
          <p:cNvPr id="7" name="Text 4"/>
          <p:cNvSpPr/>
          <p:nvPr/>
        </p:nvSpPr>
        <p:spPr>
          <a:xfrm>
            <a:off x="766643" y="4226600"/>
            <a:ext cx="6376154" cy="269915"/>
          </a:xfrm>
          <a:prstGeom prst="rect">
            <a:avLst/>
          </a:prstGeom>
          <a:noFill/>
          <a:ln/>
        </p:spPr>
        <p:txBody>
          <a:bodyPr wrap="non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a:t>
            </a:r>
            <a:endParaRPr lang="en-US" dirty="0"/>
          </a:p>
        </p:txBody>
      </p:sp>
      <p:sp>
        <p:nvSpPr>
          <p:cNvPr id="8" name="Text 5"/>
          <p:cNvSpPr/>
          <p:nvPr/>
        </p:nvSpPr>
        <p:spPr>
          <a:xfrm>
            <a:off x="7487602" y="4226600"/>
            <a:ext cx="6376154" cy="269915"/>
          </a:xfrm>
          <a:prstGeom prst="rect">
            <a:avLst/>
          </a:prstGeom>
          <a:noFill/>
          <a:ln/>
        </p:spPr>
        <p:txBody>
          <a:bodyPr wrap="non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Matches 0 or more occurrences</a:t>
            </a:r>
            <a:endParaRPr lang="en-US" dirty="0"/>
          </a:p>
        </p:txBody>
      </p:sp>
      <p:sp>
        <p:nvSpPr>
          <p:cNvPr id="9" name="Shape 6"/>
          <p:cNvSpPr/>
          <p:nvPr/>
        </p:nvSpPr>
        <p:spPr>
          <a:xfrm>
            <a:off x="598051" y="4605337"/>
            <a:ext cx="13434298" cy="487561"/>
          </a:xfrm>
          <a:prstGeom prst="rect">
            <a:avLst/>
          </a:prstGeom>
          <a:solidFill>
            <a:srgbClr val="000000">
              <a:alpha val="4000"/>
            </a:srgbClr>
          </a:solidFill>
          <a:ln/>
        </p:spPr>
        <p:txBody>
          <a:bodyPr/>
          <a:lstStyle/>
          <a:p>
            <a:endParaRPr lang="en-US"/>
          </a:p>
        </p:txBody>
      </p:sp>
      <p:sp>
        <p:nvSpPr>
          <p:cNvPr id="10" name="Text 7"/>
          <p:cNvSpPr/>
          <p:nvPr/>
        </p:nvSpPr>
        <p:spPr>
          <a:xfrm>
            <a:off x="766643" y="4714161"/>
            <a:ext cx="6376154" cy="269915"/>
          </a:xfrm>
          <a:prstGeom prst="rect">
            <a:avLst/>
          </a:prstGeom>
          <a:noFill/>
          <a:ln/>
        </p:spPr>
        <p:txBody>
          <a:bodyPr wrap="non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a:t>
            </a:r>
            <a:endParaRPr lang="en-US" dirty="0"/>
          </a:p>
        </p:txBody>
      </p:sp>
      <p:sp>
        <p:nvSpPr>
          <p:cNvPr id="11" name="Text 8"/>
          <p:cNvSpPr/>
          <p:nvPr/>
        </p:nvSpPr>
        <p:spPr>
          <a:xfrm>
            <a:off x="7487602" y="4714161"/>
            <a:ext cx="6376154" cy="269915"/>
          </a:xfrm>
          <a:prstGeom prst="rect">
            <a:avLst/>
          </a:prstGeom>
          <a:noFill/>
          <a:ln/>
        </p:spPr>
        <p:txBody>
          <a:bodyPr wrap="non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Matches 1 or more occurrences</a:t>
            </a:r>
            <a:endParaRPr lang="en-US" dirty="0"/>
          </a:p>
        </p:txBody>
      </p:sp>
      <p:sp>
        <p:nvSpPr>
          <p:cNvPr id="12" name="Shape 9"/>
          <p:cNvSpPr/>
          <p:nvPr/>
        </p:nvSpPr>
        <p:spPr>
          <a:xfrm>
            <a:off x="598051" y="5092898"/>
            <a:ext cx="13434298" cy="487561"/>
          </a:xfrm>
          <a:prstGeom prst="rect">
            <a:avLst/>
          </a:prstGeom>
          <a:solidFill>
            <a:srgbClr val="FFFFFF">
              <a:alpha val="4000"/>
            </a:srgbClr>
          </a:solidFill>
          <a:ln/>
        </p:spPr>
        <p:txBody>
          <a:bodyPr/>
          <a:lstStyle/>
          <a:p>
            <a:endParaRPr lang="en-US"/>
          </a:p>
        </p:txBody>
      </p:sp>
      <p:sp>
        <p:nvSpPr>
          <p:cNvPr id="13" name="Text 10"/>
          <p:cNvSpPr/>
          <p:nvPr/>
        </p:nvSpPr>
        <p:spPr>
          <a:xfrm>
            <a:off x="766643" y="5201722"/>
            <a:ext cx="6376154" cy="269915"/>
          </a:xfrm>
          <a:prstGeom prst="rect">
            <a:avLst/>
          </a:prstGeom>
          <a:noFill/>
          <a:ln/>
        </p:spPr>
        <p:txBody>
          <a:bodyPr wrap="non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a:t>
            </a:r>
            <a:endParaRPr lang="en-US" dirty="0"/>
          </a:p>
        </p:txBody>
      </p:sp>
      <p:sp>
        <p:nvSpPr>
          <p:cNvPr id="14" name="Text 11"/>
          <p:cNvSpPr/>
          <p:nvPr/>
        </p:nvSpPr>
        <p:spPr>
          <a:xfrm>
            <a:off x="7487602" y="5201722"/>
            <a:ext cx="6376154" cy="269915"/>
          </a:xfrm>
          <a:prstGeom prst="rect">
            <a:avLst/>
          </a:prstGeom>
          <a:noFill/>
          <a:ln/>
        </p:spPr>
        <p:txBody>
          <a:bodyPr wrap="non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Matches 0 or 1 occurrence</a:t>
            </a:r>
            <a:endParaRPr lang="en-US" dirty="0"/>
          </a:p>
        </p:txBody>
      </p:sp>
      <p:sp>
        <p:nvSpPr>
          <p:cNvPr id="15" name="Shape 12"/>
          <p:cNvSpPr/>
          <p:nvPr/>
        </p:nvSpPr>
        <p:spPr>
          <a:xfrm>
            <a:off x="598051" y="5580459"/>
            <a:ext cx="13434298" cy="487561"/>
          </a:xfrm>
          <a:prstGeom prst="rect">
            <a:avLst/>
          </a:prstGeom>
          <a:solidFill>
            <a:srgbClr val="000000">
              <a:alpha val="4000"/>
            </a:srgbClr>
          </a:solidFill>
          <a:ln/>
        </p:spPr>
        <p:txBody>
          <a:bodyPr/>
          <a:lstStyle/>
          <a:p>
            <a:endParaRPr lang="en-US"/>
          </a:p>
        </p:txBody>
      </p:sp>
      <p:sp>
        <p:nvSpPr>
          <p:cNvPr id="16" name="Text 13"/>
          <p:cNvSpPr/>
          <p:nvPr/>
        </p:nvSpPr>
        <p:spPr>
          <a:xfrm>
            <a:off x="766643" y="5689282"/>
            <a:ext cx="6376154" cy="269915"/>
          </a:xfrm>
          <a:prstGeom prst="rect">
            <a:avLst/>
          </a:prstGeom>
          <a:noFill/>
          <a:ln/>
        </p:spPr>
        <p:txBody>
          <a:bodyPr wrap="non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{n}</a:t>
            </a:r>
            <a:endParaRPr lang="en-US" dirty="0"/>
          </a:p>
        </p:txBody>
      </p:sp>
      <p:sp>
        <p:nvSpPr>
          <p:cNvPr id="17" name="Text 14"/>
          <p:cNvSpPr/>
          <p:nvPr/>
        </p:nvSpPr>
        <p:spPr>
          <a:xfrm>
            <a:off x="7487602" y="5689282"/>
            <a:ext cx="6376154" cy="269915"/>
          </a:xfrm>
          <a:prstGeom prst="rect">
            <a:avLst/>
          </a:prstGeom>
          <a:noFill/>
          <a:ln/>
        </p:spPr>
        <p:txBody>
          <a:bodyPr wrap="non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Matches exactly n occurrences</a:t>
            </a:r>
            <a:endParaRPr lang="en-US" dirty="0"/>
          </a:p>
        </p:txBody>
      </p:sp>
      <p:sp>
        <p:nvSpPr>
          <p:cNvPr id="18" name="Shape 15"/>
          <p:cNvSpPr/>
          <p:nvPr/>
        </p:nvSpPr>
        <p:spPr>
          <a:xfrm>
            <a:off x="598051" y="6068020"/>
            <a:ext cx="13434298" cy="487561"/>
          </a:xfrm>
          <a:prstGeom prst="rect">
            <a:avLst/>
          </a:prstGeom>
          <a:solidFill>
            <a:srgbClr val="FFFFFF">
              <a:alpha val="4000"/>
            </a:srgbClr>
          </a:solidFill>
          <a:ln/>
        </p:spPr>
        <p:txBody>
          <a:bodyPr/>
          <a:lstStyle/>
          <a:p>
            <a:endParaRPr lang="en-US"/>
          </a:p>
        </p:txBody>
      </p:sp>
      <p:sp>
        <p:nvSpPr>
          <p:cNvPr id="19" name="Text 16"/>
          <p:cNvSpPr/>
          <p:nvPr/>
        </p:nvSpPr>
        <p:spPr>
          <a:xfrm>
            <a:off x="766643" y="6176843"/>
            <a:ext cx="6376154" cy="269915"/>
          </a:xfrm>
          <a:prstGeom prst="rect">
            <a:avLst/>
          </a:prstGeom>
          <a:noFill/>
          <a:ln/>
        </p:spPr>
        <p:txBody>
          <a:bodyPr wrap="non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{n,}</a:t>
            </a:r>
            <a:endParaRPr lang="en-US" dirty="0"/>
          </a:p>
        </p:txBody>
      </p:sp>
      <p:sp>
        <p:nvSpPr>
          <p:cNvPr id="20" name="Text 17"/>
          <p:cNvSpPr/>
          <p:nvPr/>
        </p:nvSpPr>
        <p:spPr>
          <a:xfrm>
            <a:off x="7487602" y="6176843"/>
            <a:ext cx="6376154" cy="269915"/>
          </a:xfrm>
          <a:prstGeom prst="rect">
            <a:avLst/>
          </a:prstGeom>
          <a:noFill/>
          <a:ln/>
        </p:spPr>
        <p:txBody>
          <a:bodyPr wrap="non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Matches n or more occurrences</a:t>
            </a:r>
            <a:endParaRPr lang="en-US" dirty="0"/>
          </a:p>
        </p:txBody>
      </p:sp>
      <p:sp>
        <p:nvSpPr>
          <p:cNvPr id="21" name="Shape 18"/>
          <p:cNvSpPr/>
          <p:nvPr/>
        </p:nvSpPr>
        <p:spPr>
          <a:xfrm>
            <a:off x="598051" y="6555581"/>
            <a:ext cx="13434298" cy="487561"/>
          </a:xfrm>
          <a:prstGeom prst="rect">
            <a:avLst/>
          </a:prstGeom>
          <a:solidFill>
            <a:srgbClr val="000000">
              <a:alpha val="4000"/>
            </a:srgbClr>
          </a:solidFill>
          <a:ln/>
        </p:spPr>
        <p:txBody>
          <a:bodyPr/>
          <a:lstStyle/>
          <a:p>
            <a:endParaRPr lang="en-US"/>
          </a:p>
        </p:txBody>
      </p:sp>
      <p:sp>
        <p:nvSpPr>
          <p:cNvPr id="22" name="Text 19"/>
          <p:cNvSpPr/>
          <p:nvPr/>
        </p:nvSpPr>
        <p:spPr>
          <a:xfrm>
            <a:off x="766643" y="6664404"/>
            <a:ext cx="6376154" cy="269915"/>
          </a:xfrm>
          <a:prstGeom prst="rect">
            <a:avLst/>
          </a:prstGeom>
          <a:noFill/>
          <a:ln/>
        </p:spPr>
        <p:txBody>
          <a:bodyPr wrap="non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{n,m}</a:t>
            </a:r>
            <a:endParaRPr lang="en-US" dirty="0"/>
          </a:p>
        </p:txBody>
      </p:sp>
      <p:sp>
        <p:nvSpPr>
          <p:cNvPr id="23" name="Text 20"/>
          <p:cNvSpPr/>
          <p:nvPr/>
        </p:nvSpPr>
        <p:spPr>
          <a:xfrm>
            <a:off x="7487602" y="6664404"/>
            <a:ext cx="6376154" cy="269915"/>
          </a:xfrm>
          <a:prstGeom prst="rect">
            <a:avLst/>
          </a:prstGeom>
          <a:noFill/>
          <a:ln/>
        </p:spPr>
        <p:txBody>
          <a:bodyPr wrap="non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Matches between n and m occurrences</a:t>
            </a:r>
            <a:endParaRPr lang="en-US" dirty="0"/>
          </a:p>
        </p:txBody>
      </p:sp>
      <p:sp>
        <p:nvSpPr>
          <p:cNvPr id="24" name="Text 21"/>
          <p:cNvSpPr/>
          <p:nvPr/>
        </p:nvSpPr>
        <p:spPr>
          <a:xfrm>
            <a:off x="590431" y="7240548"/>
            <a:ext cx="13449538" cy="539829"/>
          </a:xfrm>
          <a:prstGeom prst="rect">
            <a:avLst/>
          </a:prstGeom>
          <a:noFill/>
          <a:ln/>
        </p:spPr>
        <p:txBody>
          <a:bodyPr wrap="squar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Understanding and effectively using quantifiers is crucial for creating flexible and precise regex patterns. They allow you to handle variations in text length and repetition, making your patterns more robust and versatile.</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47606" y="665917"/>
            <a:ext cx="6886575" cy="796647"/>
          </a:xfrm>
          <a:prstGeom prst="rect">
            <a:avLst/>
          </a:prstGeom>
          <a:noFill/>
          <a:ln/>
        </p:spPr>
        <p:txBody>
          <a:bodyPr wrap="none" lIns="0" tIns="0" rIns="0" bIns="0" rtlCol="0" anchor="t"/>
          <a:lstStyle/>
          <a:p>
            <a:pPr marL="0" indent="0">
              <a:lnSpc>
                <a:spcPts val="6250"/>
              </a:lnSpc>
              <a:buNone/>
            </a:pPr>
            <a:r>
              <a:rPr lang="en-US" sz="4000" b="1" dirty="0">
                <a:solidFill>
                  <a:srgbClr val="7068F4"/>
                </a:solidFill>
                <a:latin typeface="Barlow Bold" pitchFamily="34" charset="0"/>
                <a:ea typeface="Barlow Bold" pitchFamily="34" charset="-122"/>
                <a:cs typeface="Barlow Bold" pitchFamily="34" charset="-120"/>
              </a:rPr>
              <a:t>Anchors and Boundaries</a:t>
            </a:r>
            <a:endParaRPr lang="en-US" sz="4000" dirty="0"/>
          </a:p>
        </p:txBody>
      </p:sp>
      <p:pic>
        <p:nvPicPr>
          <p:cNvPr id="3" name="Image 0" descr="preencoded.png"/>
          <p:cNvPicPr>
            <a:picLocks noChangeAspect="1"/>
          </p:cNvPicPr>
          <p:nvPr/>
        </p:nvPicPr>
        <p:blipFill>
          <a:blip r:embed="rId3"/>
          <a:stretch>
            <a:fillRect/>
          </a:stretch>
        </p:blipFill>
        <p:spPr>
          <a:xfrm>
            <a:off x="847606" y="1734979"/>
            <a:ext cx="2961323" cy="1830229"/>
          </a:xfrm>
          <a:prstGeom prst="rect">
            <a:avLst/>
          </a:prstGeom>
        </p:spPr>
      </p:pic>
      <p:sp>
        <p:nvSpPr>
          <p:cNvPr id="4" name="Text 1"/>
          <p:cNvSpPr/>
          <p:nvPr/>
        </p:nvSpPr>
        <p:spPr>
          <a:xfrm>
            <a:off x="847606" y="4478060"/>
            <a:ext cx="2961323" cy="398264"/>
          </a:xfrm>
          <a:prstGeom prst="rect">
            <a:avLst/>
          </a:prstGeom>
          <a:noFill/>
          <a:ln/>
        </p:spPr>
        <p:txBody>
          <a:bodyPr wrap="none" lIns="0" tIns="0" rIns="0" bIns="0" rtlCol="0" anchor="t"/>
          <a:lstStyle/>
          <a:p>
            <a:pPr marL="0" indent="0" algn="l">
              <a:lnSpc>
                <a:spcPts val="3100"/>
              </a:lnSpc>
              <a:buNone/>
            </a:pPr>
            <a:r>
              <a:rPr lang="en-US" sz="2400" b="1" dirty="0">
                <a:solidFill>
                  <a:srgbClr val="272525"/>
                </a:solidFill>
                <a:latin typeface="Barlow Bold" pitchFamily="34" charset="0"/>
                <a:ea typeface="Barlow Bold" pitchFamily="34" charset="-122"/>
                <a:cs typeface="Barlow Bold" pitchFamily="34" charset="-120"/>
              </a:rPr>
              <a:t>^ (Caret)</a:t>
            </a:r>
            <a:endParaRPr lang="en-US" sz="2400" dirty="0"/>
          </a:p>
        </p:txBody>
      </p:sp>
      <p:sp>
        <p:nvSpPr>
          <p:cNvPr id="5" name="Text 2"/>
          <p:cNvSpPr/>
          <p:nvPr/>
        </p:nvSpPr>
        <p:spPr>
          <a:xfrm>
            <a:off x="847606" y="5044700"/>
            <a:ext cx="2961323" cy="1549718"/>
          </a:xfrm>
          <a:prstGeom prst="rect">
            <a:avLst/>
          </a:prstGeom>
          <a:noFill/>
          <a:ln/>
        </p:spPr>
        <p:txBody>
          <a:bodyPr wrap="square" lIns="0" tIns="0" rIns="0" bIns="0" rtlCol="0" anchor="t"/>
          <a:lstStyle/>
          <a:p>
            <a:pPr marL="0" indent="0" algn="l">
              <a:lnSpc>
                <a:spcPts val="3050"/>
              </a:lnSpc>
              <a:buNone/>
            </a:pPr>
            <a:r>
              <a:rPr lang="en-US" dirty="0">
                <a:solidFill>
                  <a:srgbClr val="272525"/>
                </a:solidFill>
                <a:latin typeface="Montserrat" pitchFamily="34" charset="0"/>
                <a:ea typeface="Montserrat" pitchFamily="34" charset="-122"/>
                <a:cs typeface="Montserrat" pitchFamily="34" charset="-120"/>
              </a:rPr>
              <a:t>Matches the start of a line. For example, ^Hello matches "Hello" only at the beginning of a line.</a:t>
            </a:r>
            <a:endParaRPr lang="en-US" dirty="0"/>
          </a:p>
        </p:txBody>
      </p:sp>
      <p:pic>
        <p:nvPicPr>
          <p:cNvPr id="6" name="Image 1" descr="preencoded.png"/>
          <p:cNvPicPr>
            <a:picLocks noChangeAspect="1"/>
          </p:cNvPicPr>
          <p:nvPr/>
        </p:nvPicPr>
        <p:blipFill>
          <a:blip r:embed="rId4"/>
          <a:stretch>
            <a:fillRect/>
          </a:stretch>
        </p:blipFill>
        <p:spPr>
          <a:xfrm>
            <a:off x="4172188" y="1734979"/>
            <a:ext cx="2961323" cy="1830229"/>
          </a:xfrm>
          <a:prstGeom prst="rect">
            <a:avLst/>
          </a:prstGeom>
        </p:spPr>
      </p:pic>
      <p:sp>
        <p:nvSpPr>
          <p:cNvPr id="7" name="Text 3"/>
          <p:cNvSpPr/>
          <p:nvPr/>
        </p:nvSpPr>
        <p:spPr>
          <a:xfrm>
            <a:off x="4172188" y="4478060"/>
            <a:ext cx="2961323" cy="398264"/>
          </a:xfrm>
          <a:prstGeom prst="rect">
            <a:avLst/>
          </a:prstGeom>
          <a:noFill/>
          <a:ln/>
        </p:spPr>
        <p:txBody>
          <a:bodyPr wrap="none" lIns="0" tIns="0" rIns="0" bIns="0" rtlCol="0" anchor="t"/>
          <a:lstStyle/>
          <a:p>
            <a:pPr marL="0" indent="0" algn="l">
              <a:lnSpc>
                <a:spcPts val="3100"/>
              </a:lnSpc>
              <a:buNone/>
            </a:pPr>
            <a:r>
              <a:rPr lang="en-US" sz="2400" b="1" dirty="0">
                <a:solidFill>
                  <a:srgbClr val="272525"/>
                </a:solidFill>
                <a:latin typeface="Barlow Bold" pitchFamily="34" charset="0"/>
                <a:ea typeface="Barlow Bold" pitchFamily="34" charset="-122"/>
                <a:cs typeface="Barlow Bold" pitchFamily="34" charset="-120"/>
              </a:rPr>
              <a:t>$ (Dollar)</a:t>
            </a:r>
            <a:endParaRPr lang="en-US" sz="2400" dirty="0"/>
          </a:p>
        </p:txBody>
      </p:sp>
      <p:sp>
        <p:nvSpPr>
          <p:cNvPr id="8" name="Text 4"/>
          <p:cNvSpPr/>
          <p:nvPr/>
        </p:nvSpPr>
        <p:spPr>
          <a:xfrm>
            <a:off x="4172188" y="5044700"/>
            <a:ext cx="2961323" cy="1549718"/>
          </a:xfrm>
          <a:prstGeom prst="rect">
            <a:avLst/>
          </a:prstGeom>
          <a:noFill/>
          <a:ln/>
        </p:spPr>
        <p:txBody>
          <a:bodyPr wrap="square" lIns="0" tIns="0" rIns="0" bIns="0" rtlCol="0" anchor="t"/>
          <a:lstStyle/>
          <a:p>
            <a:pPr marL="0" indent="0" algn="l">
              <a:lnSpc>
                <a:spcPts val="3050"/>
              </a:lnSpc>
              <a:buNone/>
            </a:pPr>
            <a:r>
              <a:rPr lang="en-US" dirty="0">
                <a:solidFill>
                  <a:srgbClr val="272525"/>
                </a:solidFill>
                <a:latin typeface="Montserrat" pitchFamily="34" charset="0"/>
                <a:ea typeface="Montserrat" pitchFamily="34" charset="-122"/>
                <a:cs typeface="Montserrat" pitchFamily="34" charset="-120"/>
              </a:rPr>
              <a:t>Matches the end of a line. World$ matches "World" only at the end of a line.</a:t>
            </a:r>
            <a:endParaRPr lang="en-US" dirty="0"/>
          </a:p>
        </p:txBody>
      </p:sp>
      <p:pic>
        <p:nvPicPr>
          <p:cNvPr id="9" name="Image 2" descr="preencoded.png"/>
          <p:cNvPicPr>
            <a:picLocks noChangeAspect="1"/>
          </p:cNvPicPr>
          <p:nvPr/>
        </p:nvPicPr>
        <p:blipFill>
          <a:blip r:embed="rId5"/>
          <a:stretch>
            <a:fillRect/>
          </a:stretch>
        </p:blipFill>
        <p:spPr>
          <a:xfrm>
            <a:off x="7496770" y="1734979"/>
            <a:ext cx="2961323" cy="1830229"/>
          </a:xfrm>
          <a:prstGeom prst="rect">
            <a:avLst/>
          </a:prstGeom>
        </p:spPr>
      </p:pic>
      <p:sp>
        <p:nvSpPr>
          <p:cNvPr id="10" name="Text 5"/>
          <p:cNvSpPr/>
          <p:nvPr/>
        </p:nvSpPr>
        <p:spPr>
          <a:xfrm>
            <a:off x="7496770" y="4478060"/>
            <a:ext cx="2961323" cy="398264"/>
          </a:xfrm>
          <a:prstGeom prst="rect">
            <a:avLst/>
          </a:prstGeom>
          <a:noFill/>
          <a:ln/>
        </p:spPr>
        <p:txBody>
          <a:bodyPr wrap="none" lIns="0" tIns="0" rIns="0" bIns="0" rtlCol="0" anchor="t"/>
          <a:lstStyle/>
          <a:p>
            <a:pPr marL="0" indent="0" algn="l">
              <a:lnSpc>
                <a:spcPts val="3100"/>
              </a:lnSpc>
              <a:buNone/>
            </a:pPr>
            <a:r>
              <a:rPr lang="en-US" sz="2400" b="1" dirty="0">
                <a:solidFill>
                  <a:srgbClr val="272525"/>
                </a:solidFill>
                <a:latin typeface="Barlow Bold" pitchFamily="34" charset="0"/>
                <a:ea typeface="Barlow Bold" pitchFamily="34" charset="-122"/>
                <a:cs typeface="Barlow Bold" pitchFamily="34" charset="-120"/>
              </a:rPr>
              <a:t>\b (Word Boundary)</a:t>
            </a:r>
            <a:endParaRPr lang="en-US" sz="2400" dirty="0"/>
          </a:p>
        </p:txBody>
      </p:sp>
      <p:sp>
        <p:nvSpPr>
          <p:cNvPr id="11" name="Text 6"/>
          <p:cNvSpPr/>
          <p:nvPr/>
        </p:nvSpPr>
        <p:spPr>
          <a:xfrm>
            <a:off x="7496770" y="5044700"/>
            <a:ext cx="2961323" cy="1937147"/>
          </a:xfrm>
          <a:prstGeom prst="rect">
            <a:avLst/>
          </a:prstGeom>
          <a:noFill/>
          <a:ln/>
        </p:spPr>
        <p:txBody>
          <a:bodyPr wrap="square" lIns="0" tIns="0" rIns="0" bIns="0" rtlCol="0" anchor="t"/>
          <a:lstStyle/>
          <a:p>
            <a:pPr marL="0" indent="0" algn="l">
              <a:lnSpc>
                <a:spcPts val="3050"/>
              </a:lnSpc>
              <a:buNone/>
            </a:pPr>
            <a:r>
              <a:rPr lang="en-US" dirty="0">
                <a:solidFill>
                  <a:srgbClr val="272525"/>
                </a:solidFill>
                <a:latin typeface="Montserrat" pitchFamily="34" charset="0"/>
                <a:ea typeface="Montserrat" pitchFamily="34" charset="-122"/>
                <a:cs typeface="Montserrat" pitchFamily="34" charset="-120"/>
              </a:rPr>
              <a:t>Matches a position where a word character is not followed or preceded by another word character.</a:t>
            </a:r>
            <a:endParaRPr lang="en-US" dirty="0"/>
          </a:p>
        </p:txBody>
      </p:sp>
      <p:pic>
        <p:nvPicPr>
          <p:cNvPr id="12" name="Image 3" descr="preencoded.png"/>
          <p:cNvPicPr>
            <a:picLocks noChangeAspect="1"/>
          </p:cNvPicPr>
          <p:nvPr/>
        </p:nvPicPr>
        <p:blipFill>
          <a:blip r:embed="rId6"/>
          <a:stretch>
            <a:fillRect/>
          </a:stretch>
        </p:blipFill>
        <p:spPr>
          <a:xfrm>
            <a:off x="10821353" y="1734979"/>
            <a:ext cx="2961442" cy="1830229"/>
          </a:xfrm>
          <a:prstGeom prst="rect">
            <a:avLst/>
          </a:prstGeom>
        </p:spPr>
      </p:pic>
      <p:sp>
        <p:nvSpPr>
          <p:cNvPr id="13" name="Text 7"/>
          <p:cNvSpPr/>
          <p:nvPr/>
        </p:nvSpPr>
        <p:spPr>
          <a:xfrm>
            <a:off x="10821353" y="4079796"/>
            <a:ext cx="2961442" cy="796528"/>
          </a:xfrm>
          <a:prstGeom prst="rect">
            <a:avLst/>
          </a:prstGeom>
          <a:noFill/>
          <a:ln/>
        </p:spPr>
        <p:txBody>
          <a:bodyPr wrap="square" lIns="0" tIns="0" rIns="0" bIns="0" rtlCol="0" anchor="t"/>
          <a:lstStyle/>
          <a:p>
            <a:pPr marL="0" indent="0" algn="l">
              <a:lnSpc>
                <a:spcPts val="3100"/>
              </a:lnSpc>
              <a:buNone/>
            </a:pPr>
            <a:r>
              <a:rPr lang="en-US" sz="2400" b="1" dirty="0">
                <a:solidFill>
                  <a:srgbClr val="272525"/>
                </a:solidFill>
                <a:latin typeface="Barlow Bold" pitchFamily="34" charset="0"/>
                <a:ea typeface="Barlow Bold" pitchFamily="34" charset="-122"/>
                <a:cs typeface="Barlow Bold" pitchFamily="34" charset="-120"/>
              </a:rPr>
              <a:t>\B (Not Word Boundary)</a:t>
            </a:r>
            <a:endParaRPr lang="en-US" sz="2400" dirty="0"/>
          </a:p>
        </p:txBody>
      </p:sp>
      <p:sp>
        <p:nvSpPr>
          <p:cNvPr id="14" name="Text 8"/>
          <p:cNvSpPr/>
          <p:nvPr/>
        </p:nvSpPr>
        <p:spPr>
          <a:xfrm>
            <a:off x="10821353" y="5021580"/>
            <a:ext cx="2961442" cy="1162288"/>
          </a:xfrm>
          <a:prstGeom prst="rect">
            <a:avLst/>
          </a:prstGeom>
          <a:noFill/>
          <a:ln/>
        </p:spPr>
        <p:txBody>
          <a:bodyPr wrap="square" lIns="0" tIns="0" rIns="0" bIns="0" rtlCol="0" anchor="t"/>
          <a:lstStyle/>
          <a:p>
            <a:pPr marL="0" indent="0" algn="l">
              <a:lnSpc>
                <a:spcPts val="3050"/>
              </a:lnSpc>
              <a:buNone/>
            </a:pPr>
            <a:r>
              <a:rPr lang="en-US" dirty="0">
                <a:solidFill>
                  <a:srgbClr val="272525"/>
                </a:solidFill>
                <a:latin typeface="Montserrat" pitchFamily="34" charset="0"/>
                <a:ea typeface="Montserrat" pitchFamily="34" charset="-122"/>
                <a:cs typeface="Montserrat" pitchFamily="34" charset="-120"/>
              </a:rPr>
              <a:t>Matches any position that is not a word boundary.</a:t>
            </a:r>
            <a:endParaRPr lang="en-US" dirty="0"/>
          </a:p>
        </p:txBody>
      </p:sp>
      <p:sp>
        <p:nvSpPr>
          <p:cNvPr id="15" name="Text 9"/>
          <p:cNvSpPr/>
          <p:nvPr/>
        </p:nvSpPr>
        <p:spPr>
          <a:xfrm>
            <a:off x="847606" y="6788824"/>
            <a:ext cx="12935188" cy="774859"/>
          </a:xfrm>
          <a:prstGeom prst="rect">
            <a:avLst/>
          </a:prstGeom>
          <a:noFill/>
          <a:ln/>
        </p:spPr>
        <p:txBody>
          <a:bodyPr wrap="square" lIns="0" tIns="0" rIns="0" bIns="0" rtlCol="0" anchor="t"/>
          <a:lstStyle/>
          <a:p>
            <a:pPr marL="0" indent="0">
              <a:lnSpc>
                <a:spcPts val="3050"/>
              </a:lnSpc>
              <a:buNone/>
            </a:pPr>
            <a:r>
              <a:rPr lang="en-US" dirty="0">
                <a:solidFill>
                  <a:srgbClr val="272525"/>
                </a:solidFill>
                <a:latin typeface="Montserrat" pitchFamily="34" charset="0"/>
                <a:ea typeface="Montserrat" pitchFamily="34" charset="-122"/>
                <a:cs typeface="Montserrat" pitchFamily="34" charset="-120"/>
              </a:rPr>
              <a:t>Using anchors and boundaries effectively can significantly improve the precision of your regex patterns, ensuring that matches occur exactly where you expect them to.</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80511"/>
          </a:xfrm>
          <a:prstGeom prst="rect">
            <a:avLst/>
          </a:prstGeom>
        </p:spPr>
      </p:pic>
      <p:sp>
        <p:nvSpPr>
          <p:cNvPr id="3" name="Text 0"/>
          <p:cNvSpPr/>
          <p:nvPr/>
        </p:nvSpPr>
        <p:spPr>
          <a:xfrm>
            <a:off x="610552" y="2799755"/>
            <a:ext cx="6658094" cy="573881"/>
          </a:xfrm>
          <a:prstGeom prst="rect">
            <a:avLst/>
          </a:prstGeom>
          <a:noFill/>
          <a:ln/>
        </p:spPr>
        <p:txBody>
          <a:bodyPr wrap="none" lIns="0" tIns="0" rIns="0" bIns="0" rtlCol="0" anchor="t"/>
          <a:lstStyle/>
          <a:p>
            <a:pPr marL="0" indent="0">
              <a:lnSpc>
                <a:spcPts val="4500"/>
              </a:lnSpc>
              <a:buNone/>
            </a:pPr>
            <a:r>
              <a:rPr lang="en-US" sz="4000" b="1" dirty="0">
                <a:solidFill>
                  <a:srgbClr val="7068F4"/>
                </a:solidFill>
                <a:latin typeface="Barlow Bold" pitchFamily="34" charset="0"/>
                <a:ea typeface="Barlow Bold" pitchFamily="34" charset="-122"/>
                <a:cs typeface="Barlow Bold" pitchFamily="34" charset="-120"/>
              </a:rPr>
              <a:t>Special Characters and Escaping</a:t>
            </a:r>
            <a:endParaRPr lang="en-US" sz="4000" dirty="0"/>
          </a:p>
        </p:txBody>
      </p:sp>
      <p:sp>
        <p:nvSpPr>
          <p:cNvPr id="4" name="Text 1"/>
          <p:cNvSpPr/>
          <p:nvPr/>
        </p:nvSpPr>
        <p:spPr>
          <a:xfrm>
            <a:off x="610552" y="3635216"/>
            <a:ext cx="13409295" cy="558165"/>
          </a:xfrm>
          <a:prstGeom prst="rect">
            <a:avLst/>
          </a:prstGeom>
          <a:noFill/>
          <a:ln/>
        </p:spPr>
        <p:txBody>
          <a:bodyPr wrap="square" lIns="0" tIns="0" rIns="0" bIns="0" rtlCol="0" anchor="t"/>
          <a:lstStyle/>
          <a:p>
            <a:pPr marL="0" indent="0">
              <a:lnSpc>
                <a:spcPts val="2150"/>
              </a:lnSpc>
              <a:buNone/>
            </a:pPr>
            <a:r>
              <a:rPr lang="en-US" dirty="0">
                <a:solidFill>
                  <a:srgbClr val="272525"/>
                </a:solidFill>
                <a:latin typeface="Montserrat" pitchFamily="34" charset="0"/>
                <a:ea typeface="Montserrat" pitchFamily="34" charset="-122"/>
                <a:cs typeface="Montserrat" pitchFamily="34" charset="-120"/>
              </a:rPr>
              <a:t>Regular expressions use various special characters to define patterns. However, sometimes you need to match these special characters literally. This is where escaping comes into play.</a:t>
            </a:r>
            <a:endParaRPr lang="en-US" dirty="0"/>
          </a:p>
        </p:txBody>
      </p:sp>
      <p:sp>
        <p:nvSpPr>
          <p:cNvPr id="5" name="Shape 2"/>
          <p:cNvSpPr/>
          <p:nvPr/>
        </p:nvSpPr>
        <p:spPr>
          <a:xfrm>
            <a:off x="610552" y="4585811"/>
            <a:ext cx="392430" cy="392430"/>
          </a:xfrm>
          <a:prstGeom prst="roundRect">
            <a:avLst>
              <a:gd name="adj" fmla="val 40008"/>
            </a:avLst>
          </a:prstGeom>
          <a:solidFill>
            <a:srgbClr val="EEEFF5"/>
          </a:solidFill>
          <a:ln/>
          <a:effectLst>
            <a:outerShdw blurRad="43180" dist="21590" dir="13500000" algn="bl" rotWithShape="0">
              <a:srgbClr val="FFFFFF">
                <a:alpha val="70000"/>
              </a:srgbClr>
            </a:outerShdw>
          </a:effectLst>
        </p:spPr>
        <p:txBody>
          <a:bodyPr/>
          <a:lstStyle/>
          <a:p>
            <a:endParaRPr lang="en-US"/>
          </a:p>
        </p:txBody>
      </p:sp>
      <p:sp>
        <p:nvSpPr>
          <p:cNvPr id="6" name="Text 3"/>
          <p:cNvSpPr/>
          <p:nvPr/>
        </p:nvSpPr>
        <p:spPr>
          <a:xfrm>
            <a:off x="757952" y="4436446"/>
            <a:ext cx="97512" cy="275392"/>
          </a:xfrm>
          <a:prstGeom prst="rect">
            <a:avLst/>
          </a:prstGeom>
          <a:noFill/>
          <a:ln/>
        </p:spPr>
        <p:txBody>
          <a:bodyPr wrap="none" lIns="0" tIns="0" rIns="0" bIns="0" rtlCol="0" anchor="t"/>
          <a:lstStyle/>
          <a:p>
            <a:pPr marL="0" indent="0" algn="ctr">
              <a:lnSpc>
                <a:spcPts val="2150"/>
              </a:lnSpc>
              <a:buNone/>
            </a:pPr>
            <a:r>
              <a:rPr lang="en-US" sz="2150" b="1" dirty="0">
                <a:solidFill>
                  <a:srgbClr val="272525"/>
                </a:solidFill>
                <a:latin typeface="Barlow Bold" pitchFamily="34" charset="0"/>
                <a:ea typeface="Barlow Bold" pitchFamily="34" charset="-122"/>
                <a:cs typeface="Barlow Bold" pitchFamily="34" charset="-120"/>
              </a:rPr>
              <a:t>1</a:t>
            </a:r>
            <a:endParaRPr lang="en-US" sz="2150" dirty="0"/>
          </a:p>
        </p:txBody>
      </p:sp>
      <p:sp>
        <p:nvSpPr>
          <p:cNvPr id="7" name="Text 4"/>
          <p:cNvSpPr/>
          <p:nvPr/>
        </p:nvSpPr>
        <p:spPr>
          <a:xfrm>
            <a:off x="1177409" y="4377986"/>
            <a:ext cx="2295287" cy="286941"/>
          </a:xfrm>
          <a:prstGeom prst="rect">
            <a:avLst/>
          </a:prstGeom>
          <a:noFill/>
          <a:ln/>
        </p:spPr>
        <p:txBody>
          <a:bodyPr wrap="none" lIns="0" tIns="0" rIns="0" bIns="0" rtlCol="0" anchor="t"/>
          <a:lstStyle/>
          <a:p>
            <a:pPr marL="0" indent="0">
              <a:lnSpc>
                <a:spcPts val="2250"/>
              </a:lnSpc>
              <a:buNone/>
            </a:pPr>
            <a:r>
              <a:rPr lang="en-US" sz="2400" b="1" dirty="0">
                <a:solidFill>
                  <a:srgbClr val="272525"/>
                </a:solidFill>
                <a:latin typeface="Barlow Bold" pitchFamily="34" charset="0"/>
                <a:ea typeface="Barlow Bold" pitchFamily="34" charset="-122"/>
                <a:cs typeface="Barlow Bold" pitchFamily="34" charset="-120"/>
              </a:rPr>
              <a:t>Metacharacters</a:t>
            </a:r>
            <a:endParaRPr lang="en-US" sz="2400" dirty="0"/>
          </a:p>
        </p:txBody>
      </p:sp>
      <p:sp>
        <p:nvSpPr>
          <p:cNvPr id="8" name="Text 5"/>
          <p:cNvSpPr/>
          <p:nvPr/>
        </p:nvSpPr>
        <p:spPr>
          <a:xfrm>
            <a:off x="1177409" y="4769583"/>
            <a:ext cx="6050637" cy="558165"/>
          </a:xfrm>
          <a:prstGeom prst="rect">
            <a:avLst/>
          </a:prstGeom>
          <a:noFill/>
          <a:ln/>
        </p:spPr>
        <p:txBody>
          <a:bodyPr wrap="square" lIns="0" tIns="0" rIns="0" bIns="0" rtlCol="0" anchor="t"/>
          <a:lstStyle/>
          <a:p>
            <a:pPr marL="0" indent="0">
              <a:lnSpc>
                <a:spcPts val="2150"/>
              </a:lnSpc>
              <a:buNone/>
            </a:pPr>
            <a:r>
              <a:rPr lang="en-US" dirty="0">
                <a:solidFill>
                  <a:srgbClr val="272525"/>
                </a:solidFill>
                <a:latin typeface="Montserrat" pitchFamily="34" charset="0"/>
                <a:ea typeface="Montserrat" pitchFamily="34" charset="-122"/>
                <a:cs typeface="Montserrat" pitchFamily="34" charset="-120"/>
              </a:rPr>
              <a:t>Characters like ., *, +, ?, ^, $, (, ), [, ], {, }, |, and \ have special meanings in regex.</a:t>
            </a:r>
            <a:endParaRPr lang="en-US" dirty="0"/>
          </a:p>
        </p:txBody>
      </p:sp>
      <p:sp>
        <p:nvSpPr>
          <p:cNvPr id="9" name="Shape 6"/>
          <p:cNvSpPr/>
          <p:nvPr/>
        </p:nvSpPr>
        <p:spPr>
          <a:xfrm>
            <a:off x="7402473" y="4585811"/>
            <a:ext cx="392430" cy="392430"/>
          </a:xfrm>
          <a:prstGeom prst="roundRect">
            <a:avLst>
              <a:gd name="adj" fmla="val 40008"/>
            </a:avLst>
          </a:prstGeom>
          <a:solidFill>
            <a:srgbClr val="EEEFF5"/>
          </a:solidFill>
          <a:ln/>
          <a:effectLst>
            <a:outerShdw blurRad="43180" dist="21590" dir="13500000" algn="bl" rotWithShape="0">
              <a:srgbClr val="FFFFFF">
                <a:alpha val="70000"/>
              </a:srgbClr>
            </a:outerShdw>
          </a:effectLst>
        </p:spPr>
        <p:txBody>
          <a:bodyPr/>
          <a:lstStyle/>
          <a:p>
            <a:endParaRPr lang="en-US"/>
          </a:p>
        </p:txBody>
      </p:sp>
      <p:sp>
        <p:nvSpPr>
          <p:cNvPr id="10" name="Text 7"/>
          <p:cNvSpPr/>
          <p:nvPr/>
        </p:nvSpPr>
        <p:spPr>
          <a:xfrm>
            <a:off x="7521535" y="4436446"/>
            <a:ext cx="154186" cy="275392"/>
          </a:xfrm>
          <a:prstGeom prst="rect">
            <a:avLst/>
          </a:prstGeom>
          <a:noFill/>
          <a:ln/>
        </p:spPr>
        <p:txBody>
          <a:bodyPr wrap="none" lIns="0" tIns="0" rIns="0" bIns="0" rtlCol="0" anchor="t"/>
          <a:lstStyle/>
          <a:p>
            <a:pPr marL="0" indent="0" algn="ctr">
              <a:lnSpc>
                <a:spcPts val="2150"/>
              </a:lnSpc>
              <a:buNone/>
            </a:pPr>
            <a:r>
              <a:rPr lang="en-US" sz="2150" b="1" dirty="0">
                <a:solidFill>
                  <a:srgbClr val="272525"/>
                </a:solidFill>
                <a:latin typeface="Barlow Bold" pitchFamily="34" charset="0"/>
                <a:ea typeface="Barlow Bold" pitchFamily="34" charset="-122"/>
                <a:cs typeface="Barlow Bold" pitchFamily="34" charset="-120"/>
              </a:rPr>
              <a:t>2</a:t>
            </a:r>
            <a:endParaRPr lang="en-US" sz="2150" dirty="0"/>
          </a:p>
        </p:txBody>
      </p:sp>
      <p:sp>
        <p:nvSpPr>
          <p:cNvPr id="11" name="Text 8"/>
          <p:cNvSpPr/>
          <p:nvPr/>
        </p:nvSpPr>
        <p:spPr>
          <a:xfrm>
            <a:off x="7969329" y="4377986"/>
            <a:ext cx="2295287" cy="286941"/>
          </a:xfrm>
          <a:prstGeom prst="rect">
            <a:avLst/>
          </a:prstGeom>
          <a:noFill/>
          <a:ln/>
        </p:spPr>
        <p:txBody>
          <a:bodyPr wrap="none" lIns="0" tIns="0" rIns="0" bIns="0" rtlCol="0" anchor="t"/>
          <a:lstStyle/>
          <a:p>
            <a:pPr marL="0" indent="0">
              <a:lnSpc>
                <a:spcPts val="2250"/>
              </a:lnSpc>
              <a:buNone/>
            </a:pPr>
            <a:r>
              <a:rPr lang="en-US" sz="2400" b="1" dirty="0">
                <a:solidFill>
                  <a:srgbClr val="272525"/>
                </a:solidFill>
                <a:latin typeface="Barlow Bold" pitchFamily="34" charset="0"/>
                <a:ea typeface="Barlow Bold" pitchFamily="34" charset="-122"/>
                <a:cs typeface="Barlow Bold" pitchFamily="34" charset="-120"/>
              </a:rPr>
              <a:t>Escaping</a:t>
            </a:r>
            <a:endParaRPr lang="en-US" sz="2400" dirty="0"/>
          </a:p>
        </p:txBody>
      </p:sp>
      <p:sp>
        <p:nvSpPr>
          <p:cNvPr id="12" name="Text 9"/>
          <p:cNvSpPr/>
          <p:nvPr/>
        </p:nvSpPr>
        <p:spPr>
          <a:xfrm>
            <a:off x="7969329" y="4769583"/>
            <a:ext cx="6050637" cy="558165"/>
          </a:xfrm>
          <a:prstGeom prst="rect">
            <a:avLst/>
          </a:prstGeom>
          <a:noFill/>
          <a:ln/>
        </p:spPr>
        <p:txBody>
          <a:bodyPr wrap="square" lIns="0" tIns="0" rIns="0" bIns="0" rtlCol="0" anchor="t"/>
          <a:lstStyle/>
          <a:p>
            <a:pPr marL="0" indent="0">
              <a:lnSpc>
                <a:spcPts val="2150"/>
              </a:lnSpc>
              <a:buNone/>
            </a:pPr>
            <a:r>
              <a:rPr lang="en-US" dirty="0">
                <a:solidFill>
                  <a:srgbClr val="272525"/>
                </a:solidFill>
                <a:latin typeface="Montserrat" pitchFamily="34" charset="0"/>
                <a:ea typeface="Montserrat" pitchFamily="34" charset="-122"/>
                <a:cs typeface="Montserrat" pitchFamily="34" charset="-120"/>
              </a:rPr>
              <a:t>To match these characters literally, you need to escape them with a backslash (\). For example, \. matches a literal period.</a:t>
            </a:r>
            <a:endParaRPr lang="en-US" dirty="0"/>
          </a:p>
        </p:txBody>
      </p:sp>
      <p:sp>
        <p:nvSpPr>
          <p:cNvPr id="13" name="Shape 10"/>
          <p:cNvSpPr/>
          <p:nvPr/>
        </p:nvSpPr>
        <p:spPr>
          <a:xfrm>
            <a:off x="610552" y="5906214"/>
            <a:ext cx="392430" cy="392430"/>
          </a:xfrm>
          <a:prstGeom prst="roundRect">
            <a:avLst>
              <a:gd name="adj" fmla="val 40008"/>
            </a:avLst>
          </a:prstGeom>
          <a:solidFill>
            <a:srgbClr val="EEEFF5"/>
          </a:solidFill>
          <a:ln/>
          <a:effectLst>
            <a:outerShdw blurRad="43180" dist="21590" dir="13500000" algn="bl" rotWithShape="0">
              <a:srgbClr val="FFFFFF">
                <a:alpha val="70000"/>
              </a:srgbClr>
            </a:outerShdw>
          </a:effectLst>
        </p:spPr>
        <p:txBody>
          <a:bodyPr/>
          <a:lstStyle/>
          <a:p>
            <a:endParaRPr lang="en-US"/>
          </a:p>
        </p:txBody>
      </p:sp>
      <p:sp>
        <p:nvSpPr>
          <p:cNvPr id="14" name="Text 11"/>
          <p:cNvSpPr/>
          <p:nvPr/>
        </p:nvSpPr>
        <p:spPr>
          <a:xfrm>
            <a:off x="732353" y="5964674"/>
            <a:ext cx="148709" cy="275392"/>
          </a:xfrm>
          <a:prstGeom prst="rect">
            <a:avLst/>
          </a:prstGeom>
          <a:noFill/>
          <a:ln/>
        </p:spPr>
        <p:txBody>
          <a:bodyPr wrap="none" lIns="0" tIns="0" rIns="0" bIns="0" rtlCol="0" anchor="t"/>
          <a:lstStyle/>
          <a:p>
            <a:pPr marL="0" indent="0" algn="ctr">
              <a:lnSpc>
                <a:spcPts val="2150"/>
              </a:lnSpc>
              <a:buNone/>
            </a:pPr>
            <a:r>
              <a:rPr lang="en-US" sz="2150" b="1" dirty="0">
                <a:solidFill>
                  <a:srgbClr val="272525"/>
                </a:solidFill>
                <a:latin typeface="Barlow Bold" pitchFamily="34" charset="0"/>
                <a:ea typeface="Barlow Bold" pitchFamily="34" charset="-122"/>
                <a:cs typeface="Barlow Bold" pitchFamily="34" charset="-120"/>
              </a:rPr>
              <a:t>3</a:t>
            </a:r>
            <a:endParaRPr lang="en-US" sz="2150" dirty="0"/>
          </a:p>
        </p:txBody>
      </p:sp>
      <p:sp>
        <p:nvSpPr>
          <p:cNvPr id="15" name="Text 12"/>
          <p:cNvSpPr/>
          <p:nvPr/>
        </p:nvSpPr>
        <p:spPr>
          <a:xfrm>
            <a:off x="1177409" y="5906214"/>
            <a:ext cx="2295287" cy="286941"/>
          </a:xfrm>
          <a:prstGeom prst="rect">
            <a:avLst/>
          </a:prstGeom>
          <a:noFill/>
          <a:ln/>
        </p:spPr>
        <p:txBody>
          <a:bodyPr wrap="none" lIns="0" tIns="0" rIns="0" bIns="0" rtlCol="0" anchor="t"/>
          <a:lstStyle/>
          <a:p>
            <a:pPr marL="0" indent="0">
              <a:lnSpc>
                <a:spcPts val="2250"/>
              </a:lnSpc>
              <a:buNone/>
            </a:pPr>
            <a:r>
              <a:rPr lang="en-US" sz="2400" b="1" dirty="0">
                <a:solidFill>
                  <a:srgbClr val="272525"/>
                </a:solidFill>
                <a:latin typeface="Barlow Bold" pitchFamily="34" charset="0"/>
                <a:ea typeface="Barlow Bold" pitchFamily="34" charset="-122"/>
                <a:cs typeface="Barlow Bold" pitchFamily="34" charset="-120"/>
              </a:rPr>
              <a:t>Backslash Sequences</a:t>
            </a:r>
            <a:endParaRPr lang="en-US" sz="2400" dirty="0"/>
          </a:p>
        </p:txBody>
      </p:sp>
      <p:sp>
        <p:nvSpPr>
          <p:cNvPr id="16" name="Text 13"/>
          <p:cNvSpPr/>
          <p:nvPr/>
        </p:nvSpPr>
        <p:spPr>
          <a:xfrm>
            <a:off x="1177409" y="6297811"/>
            <a:ext cx="6050637" cy="558165"/>
          </a:xfrm>
          <a:prstGeom prst="rect">
            <a:avLst/>
          </a:prstGeom>
          <a:noFill/>
          <a:ln/>
        </p:spPr>
        <p:txBody>
          <a:bodyPr wrap="square" lIns="0" tIns="0" rIns="0" bIns="0" rtlCol="0" anchor="t"/>
          <a:lstStyle/>
          <a:p>
            <a:pPr marL="0" indent="0">
              <a:lnSpc>
                <a:spcPts val="2150"/>
              </a:lnSpc>
              <a:buNone/>
            </a:pPr>
            <a:r>
              <a:rPr lang="en-US" dirty="0">
                <a:solidFill>
                  <a:srgbClr val="272525"/>
                </a:solidFill>
                <a:latin typeface="Montserrat" pitchFamily="34" charset="0"/>
                <a:ea typeface="Montserrat" pitchFamily="34" charset="-122"/>
                <a:cs typeface="Montserrat" pitchFamily="34" charset="-120"/>
              </a:rPr>
              <a:t>Some escaped characters have special meanings, like \d for digits or \s for whitespace.</a:t>
            </a:r>
            <a:endParaRPr lang="en-US" dirty="0"/>
          </a:p>
        </p:txBody>
      </p:sp>
      <p:sp>
        <p:nvSpPr>
          <p:cNvPr id="17" name="Shape 14"/>
          <p:cNvSpPr/>
          <p:nvPr/>
        </p:nvSpPr>
        <p:spPr>
          <a:xfrm>
            <a:off x="7402473" y="5906214"/>
            <a:ext cx="392430" cy="392430"/>
          </a:xfrm>
          <a:prstGeom prst="roundRect">
            <a:avLst>
              <a:gd name="adj" fmla="val 40008"/>
            </a:avLst>
          </a:prstGeom>
          <a:solidFill>
            <a:srgbClr val="EEEFF5"/>
          </a:solidFill>
          <a:ln/>
          <a:effectLst>
            <a:outerShdw blurRad="43180" dist="21590" dir="13500000" algn="bl" rotWithShape="0">
              <a:srgbClr val="FFFFFF">
                <a:alpha val="70000"/>
              </a:srgbClr>
            </a:outerShdw>
          </a:effectLst>
        </p:spPr>
        <p:txBody>
          <a:bodyPr/>
          <a:lstStyle/>
          <a:p>
            <a:endParaRPr lang="en-US"/>
          </a:p>
        </p:txBody>
      </p:sp>
      <p:sp>
        <p:nvSpPr>
          <p:cNvPr id="18" name="Text 15"/>
          <p:cNvSpPr/>
          <p:nvPr/>
        </p:nvSpPr>
        <p:spPr>
          <a:xfrm>
            <a:off x="7515344" y="5964674"/>
            <a:ext cx="166568" cy="275392"/>
          </a:xfrm>
          <a:prstGeom prst="rect">
            <a:avLst/>
          </a:prstGeom>
          <a:noFill/>
          <a:ln/>
        </p:spPr>
        <p:txBody>
          <a:bodyPr wrap="none" lIns="0" tIns="0" rIns="0" bIns="0" rtlCol="0" anchor="t"/>
          <a:lstStyle/>
          <a:p>
            <a:pPr marL="0" indent="0" algn="ctr">
              <a:lnSpc>
                <a:spcPts val="2150"/>
              </a:lnSpc>
              <a:buNone/>
            </a:pPr>
            <a:r>
              <a:rPr lang="en-US" sz="2150" b="1" dirty="0">
                <a:solidFill>
                  <a:srgbClr val="272525"/>
                </a:solidFill>
                <a:latin typeface="Barlow Bold" pitchFamily="34" charset="0"/>
                <a:ea typeface="Barlow Bold" pitchFamily="34" charset="-122"/>
                <a:cs typeface="Barlow Bold" pitchFamily="34" charset="-120"/>
              </a:rPr>
              <a:t>4</a:t>
            </a:r>
            <a:endParaRPr lang="en-US" sz="2150" dirty="0"/>
          </a:p>
        </p:txBody>
      </p:sp>
      <p:sp>
        <p:nvSpPr>
          <p:cNvPr id="19" name="Text 16"/>
          <p:cNvSpPr/>
          <p:nvPr/>
        </p:nvSpPr>
        <p:spPr>
          <a:xfrm>
            <a:off x="7969329" y="5906214"/>
            <a:ext cx="2295287" cy="286941"/>
          </a:xfrm>
          <a:prstGeom prst="rect">
            <a:avLst/>
          </a:prstGeom>
          <a:noFill/>
          <a:ln/>
        </p:spPr>
        <p:txBody>
          <a:bodyPr wrap="none" lIns="0" tIns="0" rIns="0" bIns="0" rtlCol="0" anchor="t"/>
          <a:lstStyle/>
          <a:p>
            <a:pPr marL="0" indent="0">
              <a:lnSpc>
                <a:spcPts val="2250"/>
              </a:lnSpc>
              <a:buNone/>
            </a:pPr>
            <a:r>
              <a:rPr lang="en-US" sz="2400" b="1" dirty="0">
                <a:solidFill>
                  <a:srgbClr val="272525"/>
                </a:solidFill>
                <a:latin typeface="Barlow Bold" pitchFamily="34" charset="0"/>
                <a:ea typeface="Barlow Bold" pitchFamily="34" charset="-122"/>
                <a:cs typeface="Barlow Bold" pitchFamily="34" charset="-120"/>
              </a:rPr>
              <a:t>Raw Strings</a:t>
            </a:r>
            <a:endParaRPr lang="en-US" sz="2400" dirty="0"/>
          </a:p>
        </p:txBody>
      </p:sp>
      <p:sp>
        <p:nvSpPr>
          <p:cNvPr id="20" name="Text 17"/>
          <p:cNvSpPr/>
          <p:nvPr/>
        </p:nvSpPr>
        <p:spPr>
          <a:xfrm>
            <a:off x="7969329" y="6297811"/>
            <a:ext cx="6050637" cy="558165"/>
          </a:xfrm>
          <a:prstGeom prst="rect">
            <a:avLst/>
          </a:prstGeom>
          <a:noFill/>
          <a:ln/>
        </p:spPr>
        <p:txBody>
          <a:bodyPr wrap="square" lIns="0" tIns="0" rIns="0" bIns="0" rtlCol="0" anchor="t"/>
          <a:lstStyle/>
          <a:p>
            <a:pPr marL="0" indent="0">
              <a:lnSpc>
                <a:spcPts val="2150"/>
              </a:lnSpc>
              <a:buNone/>
            </a:pPr>
            <a:r>
              <a:rPr lang="en-US" dirty="0">
                <a:solidFill>
                  <a:srgbClr val="272525"/>
                </a:solidFill>
                <a:latin typeface="Montserrat" pitchFamily="34" charset="0"/>
                <a:ea typeface="Montserrat" pitchFamily="34" charset="-122"/>
                <a:cs typeface="Montserrat" pitchFamily="34" charset="-120"/>
              </a:rPr>
              <a:t>In many programming languages, using raw strings (r"pattern") can simplify regex by treating backslashes literally.</a:t>
            </a:r>
            <a:endParaRPr lang="en-US" dirty="0"/>
          </a:p>
        </p:txBody>
      </p:sp>
      <p:sp>
        <p:nvSpPr>
          <p:cNvPr id="21" name="Text 18"/>
          <p:cNvSpPr/>
          <p:nvPr/>
        </p:nvSpPr>
        <p:spPr>
          <a:xfrm>
            <a:off x="610551" y="7339131"/>
            <a:ext cx="13409295" cy="558165"/>
          </a:xfrm>
          <a:prstGeom prst="rect">
            <a:avLst/>
          </a:prstGeom>
          <a:noFill/>
          <a:ln/>
        </p:spPr>
        <p:txBody>
          <a:bodyPr wrap="square" lIns="0" tIns="0" rIns="0" bIns="0" rtlCol="0" anchor="t"/>
          <a:lstStyle/>
          <a:p>
            <a:pPr marL="0" indent="0">
              <a:lnSpc>
                <a:spcPts val="2150"/>
              </a:lnSpc>
              <a:buNone/>
            </a:pPr>
            <a:r>
              <a:rPr lang="en-US" dirty="0">
                <a:solidFill>
                  <a:srgbClr val="272525"/>
                </a:solidFill>
                <a:latin typeface="Montserrat" pitchFamily="34" charset="0"/>
                <a:ea typeface="Montserrat" pitchFamily="34" charset="-122"/>
                <a:cs typeface="Montserrat" pitchFamily="34" charset="-120"/>
              </a:rPr>
              <a:t>Understanding how to properly escape special characters is crucial for creating accurate regex patterns, especially when dealing with text that contains punctuation or special symbols.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86145" y="461367"/>
            <a:ext cx="4407456" cy="550902"/>
          </a:xfrm>
          <a:prstGeom prst="rect">
            <a:avLst/>
          </a:prstGeom>
          <a:noFill/>
          <a:ln/>
        </p:spPr>
        <p:txBody>
          <a:bodyPr wrap="none" lIns="0" tIns="0" rIns="0" bIns="0" rtlCol="0" anchor="t"/>
          <a:lstStyle/>
          <a:p>
            <a:pPr marL="0" indent="0">
              <a:lnSpc>
                <a:spcPts val="4300"/>
              </a:lnSpc>
              <a:buNone/>
            </a:pPr>
            <a:r>
              <a:rPr lang="en-US" sz="4000" b="1" dirty="0">
                <a:solidFill>
                  <a:srgbClr val="7068F4"/>
                </a:solidFill>
                <a:latin typeface="Barlow Bold" pitchFamily="34" charset="0"/>
                <a:ea typeface="Barlow Bold" pitchFamily="34" charset="-122"/>
                <a:cs typeface="Barlow Bold" pitchFamily="34" charset="-120"/>
              </a:rPr>
              <a:t>Groups and Capturing</a:t>
            </a:r>
            <a:endParaRPr lang="en-US" sz="4000" dirty="0"/>
          </a:p>
        </p:txBody>
      </p:sp>
      <p:sp>
        <p:nvSpPr>
          <p:cNvPr id="4" name="Text 1"/>
          <p:cNvSpPr/>
          <p:nvPr/>
        </p:nvSpPr>
        <p:spPr>
          <a:xfrm>
            <a:off x="586145" y="1166506"/>
            <a:ext cx="7971711" cy="804029"/>
          </a:xfrm>
          <a:prstGeom prst="rect">
            <a:avLst/>
          </a:prstGeom>
          <a:noFill/>
          <a:ln/>
        </p:spPr>
        <p:txBody>
          <a:bodyPr wrap="squar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Groups in regular expressions allow you to treat multiple characters as a single unit. They are created by enclosing characters in parentheses. Capturing groups not only group characters but also create a capture - a saved sub-pattern that can be reused.</a:t>
            </a:r>
            <a:endParaRPr lang="en-US" dirty="0"/>
          </a:p>
        </p:txBody>
      </p:sp>
      <p:pic>
        <p:nvPicPr>
          <p:cNvPr id="5" name="Image 1" descr="preencoded.png"/>
          <p:cNvPicPr>
            <a:picLocks noChangeAspect="1"/>
          </p:cNvPicPr>
          <p:nvPr/>
        </p:nvPicPr>
        <p:blipFill>
          <a:blip r:embed="rId4"/>
          <a:stretch>
            <a:fillRect/>
          </a:stretch>
        </p:blipFill>
        <p:spPr>
          <a:xfrm>
            <a:off x="586145" y="2297442"/>
            <a:ext cx="3985855" cy="669846"/>
          </a:xfrm>
          <a:prstGeom prst="rect">
            <a:avLst/>
          </a:prstGeom>
        </p:spPr>
      </p:pic>
      <p:sp>
        <p:nvSpPr>
          <p:cNvPr id="6" name="Text 2"/>
          <p:cNvSpPr/>
          <p:nvPr/>
        </p:nvSpPr>
        <p:spPr>
          <a:xfrm>
            <a:off x="753547" y="2969120"/>
            <a:ext cx="2203728" cy="275392"/>
          </a:xfrm>
          <a:prstGeom prst="rect">
            <a:avLst/>
          </a:prstGeom>
          <a:noFill/>
          <a:ln/>
        </p:spPr>
        <p:txBody>
          <a:bodyPr wrap="none" lIns="0" tIns="0" rIns="0" bIns="0" rtlCol="0" anchor="t"/>
          <a:lstStyle/>
          <a:p>
            <a:pPr marL="0" indent="0" algn="l">
              <a:lnSpc>
                <a:spcPts val="2150"/>
              </a:lnSpc>
              <a:buNone/>
            </a:pPr>
            <a:r>
              <a:rPr lang="en-US" sz="2400" b="1" dirty="0">
                <a:solidFill>
                  <a:srgbClr val="272525"/>
                </a:solidFill>
                <a:latin typeface="Barlow Bold" pitchFamily="34" charset="0"/>
                <a:ea typeface="Barlow Bold" pitchFamily="34" charset="-122"/>
                <a:cs typeface="Barlow Bold" pitchFamily="34" charset="-120"/>
              </a:rPr>
              <a:t>Define Group</a:t>
            </a:r>
            <a:endParaRPr lang="en-US" sz="2400" dirty="0"/>
          </a:p>
        </p:txBody>
      </p:sp>
      <p:sp>
        <p:nvSpPr>
          <p:cNvPr id="7" name="Text 3"/>
          <p:cNvSpPr/>
          <p:nvPr/>
        </p:nvSpPr>
        <p:spPr>
          <a:xfrm>
            <a:off x="753547" y="3345000"/>
            <a:ext cx="3651052" cy="804029"/>
          </a:xfrm>
          <a:prstGeom prst="rect">
            <a:avLst/>
          </a:prstGeom>
          <a:noFill/>
          <a:ln/>
        </p:spPr>
        <p:txBody>
          <a:bodyPr wrap="square" lIns="0" tIns="0" rIns="0" bIns="0" rtlCol="0" anchor="t"/>
          <a:lstStyle/>
          <a:p>
            <a:pPr marL="0" indent="0" algn="l">
              <a:lnSpc>
                <a:spcPts val="2100"/>
              </a:lnSpc>
              <a:buNone/>
            </a:pPr>
            <a:r>
              <a:rPr lang="en-US" dirty="0">
                <a:solidFill>
                  <a:srgbClr val="272525"/>
                </a:solidFill>
                <a:latin typeface="Montserrat" pitchFamily="34" charset="0"/>
                <a:ea typeface="Montserrat" pitchFamily="34" charset="-122"/>
                <a:cs typeface="Montserrat" pitchFamily="34" charset="-120"/>
              </a:rPr>
              <a:t>Use parentheses to create a group. For example, (abc) groups the characters 'abc' together.</a:t>
            </a:r>
            <a:endParaRPr lang="en-US" dirty="0"/>
          </a:p>
        </p:txBody>
      </p:sp>
      <p:pic>
        <p:nvPicPr>
          <p:cNvPr id="8" name="Image 2" descr="preencoded.png"/>
          <p:cNvPicPr>
            <a:picLocks noChangeAspect="1"/>
          </p:cNvPicPr>
          <p:nvPr/>
        </p:nvPicPr>
        <p:blipFill>
          <a:blip r:embed="rId5"/>
          <a:stretch>
            <a:fillRect/>
          </a:stretch>
        </p:blipFill>
        <p:spPr>
          <a:xfrm>
            <a:off x="4572000" y="2297442"/>
            <a:ext cx="3985855" cy="669846"/>
          </a:xfrm>
          <a:prstGeom prst="rect">
            <a:avLst/>
          </a:prstGeom>
        </p:spPr>
      </p:pic>
      <p:sp>
        <p:nvSpPr>
          <p:cNvPr id="9" name="Text 4"/>
          <p:cNvSpPr/>
          <p:nvPr/>
        </p:nvSpPr>
        <p:spPr>
          <a:xfrm>
            <a:off x="4739402" y="2969120"/>
            <a:ext cx="2203728" cy="275392"/>
          </a:xfrm>
          <a:prstGeom prst="rect">
            <a:avLst/>
          </a:prstGeom>
          <a:noFill/>
          <a:ln/>
        </p:spPr>
        <p:txBody>
          <a:bodyPr wrap="none" lIns="0" tIns="0" rIns="0" bIns="0" rtlCol="0" anchor="t"/>
          <a:lstStyle/>
          <a:p>
            <a:pPr marL="0" indent="0" algn="l">
              <a:lnSpc>
                <a:spcPts val="2150"/>
              </a:lnSpc>
              <a:buNone/>
            </a:pPr>
            <a:r>
              <a:rPr lang="en-US" sz="2400" b="1" dirty="0">
                <a:solidFill>
                  <a:srgbClr val="272525"/>
                </a:solidFill>
                <a:latin typeface="Barlow Bold" pitchFamily="34" charset="0"/>
                <a:ea typeface="Barlow Bold" pitchFamily="34" charset="-122"/>
                <a:cs typeface="Barlow Bold" pitchFamily="34" charset="-120"/>
              </a:rPr>
              <a:t>Apply Quantifiers</a:t>
            </a:r>
            <a:endParaRPr lang="en-US" sz="2400" dirty="0"/>
          </a:p>
        </p:txBody>
      </p:sp>
      <p:sp>
        <p:nvSpPr>
          <p:cNvPr id="10" name="Text 5"/>
          <p:cNvSpPr/>
          <p:nvPr/>
        </p:nvSpPr>
        <p:spPr>
          <a:xfrm>
            <a:off x="4739402" y="3345000"/>
            <a:ext cx="3651052" cy="536019"/>
          </a:xfrm>
          <a:prstGeom prst="rect">
            <a:avLst/>
          </a:prstGeom>
          <a:noFill/>
          <a:ln/>
        </p:spPr>
        <p:txBody>
          <a:bodyPr wrap="square" lIns="0" tIns="0" rIns="0" bIns="0" rtlCol="0" anchor="t"/>
          <a:lstStyle/>
          <a:p>
            <a:pPr marL="0" indent="0" algn="l">
              <a:lnSpc>
                <a:spcPts val="2100"/>
              </a:lnSpc>
              <a:buNone/>
            </a:pPr>
            <a:r>
              <a:rPr lang="en-US" dirty="0">
                <a:solidFill>
                  <a:srgbClr val="272525"/>
                </a:solidFill>
                <a:latin typeface="Montserrat" pitchFamily="34" charset="0"/>
                <a:ea typeface="Montserrat" pitchFamily="34" charset="-122"/>
                <a:cs typeface="Montserrat" pitchFamily="34" charset="-120"/>
              </a:rPr>
              <a:t>Quantifiers can be applied to groups. (abc)+ matches one or more occurrences of 'abc'.</a:t>
            </a:r>
            <a:endParaRPr lang="en-US" dirty="0"/>
          </a:p>
        </p:txBody>
      </p:sp>
      <p:pic>
        <p:nvPicPr>
          <p:cNvPr id="11" name="Image 3" descr="preencoded.png"/>
          <p:cNvPicPr>
            <a:picLocks noChangeAspect="1"/>
          </p:cNvPicPr>
          <p:nvPr/>
        </p:nvPicPr>
        <p:blipFill>
          <a:blip r:embed="rId6"/>
          <a:stretch>
            <a:fillRect/>
          </a:stretch>
        </p:blipFill>
        <p:spPr>
          <a:xfrm>
            <a:off x="586145" y="4470668"/>
            <a:ext cx="3985855" cy="669846"/>
          </a:xfrm>
          <a:prstGeom prst="rect">
            <a:avLst/>
          </a:prstGeom>
        </p:spPr>
      </p:pic>
      <p:sp>
        <p:nvSpPr>
          <p:cNvPr id="12" name="Text 6"/>
          <p:cNvSpPr/>
          <p:nvPr/>
        </p:nvSpPr>
        <p:spPr>
          <a:xfrm>
            <a:off x="753547" y="5170055"/>
            <a:ext cx="2203728" cy="275392"/>
          </a:xfrm>
          <a:prstGeom prst="rect">
            <a:avLst/>
          </a:prstGeom>
          <a:noFill/>
          <a:ln/>
        </p:spPr>
        <p:txBody>
          <a:bodyPr wrap="none" lIns="0" tIns="0" rIns="0" bIns="0" rtlCol="0" anchor="t"/>
          <a:lstStyle/>
          <a:p>
            <a:pPr marL="0" indent="0" algn="l">
              <a:lnSpc>
                <a:spcPts val="2150"/>
              </a:lnSpc>
              <a:buNone/>
            </a:pPr>
            <a:r>
              <a:rPr lang="en-US" sz="2400" b="1" dirty="0">
                <a:solidFill>
                  <a:srgbClr val="272525"/>
                </a:solidFill>
                <a:latin typeface="Barlow Bold" pitchFamily="34" charset="0"/>
                <a:ea typeface="Barlow Bold" pitchFamily="34" charset="-122"/>
                <a:cs typeface="Barlow Bold" pitchFamily="34" charset="-120"/>
              </a:rPr>
              <a:t>Capture</a:t>
            </a:r>
            <a:endParaRPr lang="en-US" sz="2400" dirty="0"/>
          </a:p>
        </p:txBody>
      </p:sp>
      <p:sp>
        <p:nvSpPr>
          <p:cNvPr id="13" name="Text 7"/>
          <p:cNvSpPr/>
          <p:nvPr/>
        </p:nvSpPr>
        <p:spPr>
          <a:xfrm>
            <a:off x="753547" y="5545936"/>
            <a:ext cx="3651052" cy="804029"/>
          </a:xfrm>
          <a:prstGeom prst="rect">
            <a:avLst/>
          </a:prstGeom>
          <a:noFill/>
          <a:ln/>
        </p:spPr>
        <p:txBody>
          <a:bodyPr wrap="square" lIns="0" tIns="0" rIns="0" bIns="0" rtlCol="0" anchor="t"/>
          <a:lstStyle/>
          <a:p>
            <a:pPr marL="0" indent="0" algn="l">
              <a:lnSpc>
                <a:spcPts val="2100"/>
              </a:lnSpc>
              <a:buNone/>
            </a:pPr>
            <a:r>
              <a:rPr lang="en-US" dirty="0">
                <a:solidFill>
                  <a:srgbClr val="272525"/>
                </a:solidFill>
                <a:latin typeface="Montserrat" pitchFamily="34" charset="0"/>
                <a:ea typeface="Montserrat" pitchFamily="34" charset="-122"/>
                <a:cs typeface="Montserrat" pitchFamily="34" charset="-120"/>
              </a:rPr>
              <a:t>By default, groups capture their match, allowing you to reference it later in the regex or in replacement patterns.</a:t>
            </a:r>
            <a:endParaRPr lang="en-US" dirty="0"/>
          </a:p>
        </p:txBody>
      </p:sp>
      <p:pic>
        <p:nvPicPr>
          <p:cNvPr id="14" name="Image 4" descr="preencoded.png"/>
          <p:cNvPicPr>
            <a:picLocks noChangeAspect="1"/>
          </p:cNvPicPr>
          <p:nvPr/>
        </p:nvPicPr>
        <p:blipFill>
          <a:blip r:embed="rId7"/>
          <a:stretch>
            <a:fillRect/>
          </a:stretch>
        </p:blipFill>
        <p:spPr>
          <a:xfrm>
            <a:off x="4572000" y="4470668"/>
            <a:ext cx="3985855" cy="669846"/>
          </a:xfrm>
          <a:prstGeom prst="rect">
            <a:avLst/>
          </a:prstGeom>
        </p:spPr>
      </p:pic>
      <p:sp>
        <p:nvSpPr>
          <p:cNvPr id="15" name="Text 8"/>
          <p:cNvSpPr/>
          <p:nvPr/>
        </p:nvSpPr>
        <p:spPr>
          <a:xfrm>
            <a:off x="4739402" y="5170055"/>
            <a:ext cx="2203728" cy="275392"/>
          </a:xfrm>
          <a:prstGeom prst="rect">
            <a:avLst/>
          </a:prstGeom>
          <a:noFill/>
          <a:ln/>
        </p:spPr>
        <p:txBody>
          <a:bodyPr wrap="none" lIns="0" tIns="0" rIns="0" bIns="0" rtlCol="0" anchor="t"/>
          <a:lstStyle/>
          <a:p>
            <a:pPr marL="0" indent="0" algn="l">
              <a:lnSpc>
                <a:spcPts val="2150"/>
              </a:lnSpc>
              <a:buNone/>
            </a:pPr>
            <a:r>
              <a:rPr lang="en-US" sz="2400" b="1" dirty="0">
                <a:solidFill>
                  <a:srgbClr val="272525"/>
                </a:solidFill>
                <a:latin typeface="Barlow Bold" pitchFamily="34" charset="0"/>
                <a:ea typeface="Barlow Bold" pitchFamily="34" charset="-122"/>
                <a:cs typeface="Barlow Bold" pitchFamily="34" charset="-120"/>
              </a:rPr>
              <a:t>Backreference</a:t>
            </a:r>
            <a:endParaRPr lang="en-US" sz="2400" dirty="0"/>
          </a:p>
        </p:txBody>
      </p:sp>
      <p:sp>
        <p:nvSpPr>
          <p:cNvPr id="16" name="Text 9"/>
          <p:cNvSpPr/>
          <p:nvPr/>
        </p:nvSpPr>
        <p:spPr>
          <a:xfrm>
            <a:off x="4739402" y="5545936"/>
            <a:ext cx="3651052" cy="536019"/>
          </a:xfrm>
          <a:prstGeom prst="rect">
            <a:avLst/>
          </a:prstGeom>
          <a:noFill/>
          <a:ln/>
        </p:spPr>
        <p:txBody>
          <a:bodyPr wrap="square" lIns="0" tIns="0" rIns="0" bIns="0" rtlCol="0" anchor="t"/>
          <a:lstStyle/>
          <a:p>
            <a:pPr marL="0" indent="0" algn="l">
              <a:lnSpc>
                <a:spcPts val="2100"/>
              </a:lnSpc>
              <a:buNone/>
            </a:pPr>
            <a:r>
              <a:rPr lang="en-US" dirty="0">
                <a:solidFill>
                  <a:srgbClr val="272525"/>
                </a:solidFill>
                <a:latin typeface="Montserrat" pitchFamily="34" charset="0"/>
                <a:ea typeface="Montserrat" pitchFamily="34" charset="-122"/>
                <a:cs typeface="Montserrat" pitchFamily="34" charset="-120"/>
              </a:rPr>
              <a:t>Use \1, \2, etc., to refer back to captured groups within the regex pattern.</a:t>
            </a:r>
            <a:endParaRPr lang="en-US" dirty="0"/>
          </a:p>
        </p:txBody>
      </p:sp>
      <p:sp>
        <p:nvSpPr>
          <p:cNvPr id="17" name="Text 10"/>
          <p:cNvSpPr/>
          <p:nvPr/>
        </p:nvSpPr>
        <p:spPr>
          <a:xfrm>
            <a:off x="586145" y="6927403"/>
            <a:ext cx="7971711" cy="536019"/>
          </a:xfrm>
          <a:prstGeom prst="rect">
            <a:avLst/>
          </a:prstGeom>
          <a:noFill/>
          <a:ln/>
        </p:spPr>
        <p:txBody>
          <a:bodyPr wrap="square" lIns="0" tIns="0" rIns="0" bIns="0" rtlCol="0" anchor="t"/>
          <a:lstStyle/>
          <a:p>
            <a:pPr marL="0" indent="0">
              <a:lnSpc>
                <a:spcPts val="2100"/>
              </a:lnSpc>
              <a:buNone/>
            </a:pPr>
            <a:r>
              <a:rPr lang="en-US" dirty="0">
                <a:solidFill>
                  <a:srgbClr val="272525"/>
                </a:solidFill>
                <a:latin typeface="Montserrat" pitchFamily="34" charset="0"/>
                <a:ea typeface="Montserrat" pitchFamily="34" charset="-122"/>
                <a:cs typeface="Montserrat" pitchFamily="34" charset="-120"/>
              </a:rPr>
              <a:t>Groups and capturing are powerful features that enable complex pattern matching and text manipulation, essential for advanced regex usage.</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123</TotalTime>
  <Words>2001</Words>
  <Application>Microsoft Macintosh PowerPoint</Application>
  <PresentationFormat>Custom</PresentationFormat>
  <Paragraphs>186</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Barlow Bold</vt:lpstr>
      <vt:lpstr>Montserrat Bold</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Tri Basuki Kurniawan</cp:lastModifiedBy>
  <cp:revision>29</cp:revision>
  <dcterms:created xsi:type="dcterms:W3CDTF">2024-10-23T03:41:16Z</dcterms:created>
  <dcterms:modified xsi:type="dcterms:W3CDTF">2024-10-26T05:20:50Z</dcterms:modified>
</cp:coreProperties>
</file>